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9144000"/>
  <p:notesSz cx="6858000" cy="9144000"/>
  <p:embeddedFontLst>
    <p:embeddedFont>
      <p:font typeface="Merriweather Sans"/>
      <p:regular r:id="rId33"/>
      <p:bold r:id="rId34"/>
      <p:italic r:id="rId35"/>
      <p:boldItalic r:id="rId36"/>
    </p:embeddedFont>
    <p:embeddedFont>
      <p:font typeface="Helvetica Neue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1" roundtripDataSignature="AMtx7miq/Lzxl5G48X0z55P9jQs1LgPs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Italic.fntdata"/><Relationship Id="rId20" Type="http://schemas.openxmlformats.org/officeDocument/2006/relationships/slide" Target="slides/slide16.xml"/><Relationship Id="rId41" Type="http://customschemas.google.com/relationships/presentationmetadata" Target="meta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erriweatherSans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erriweatherSans-italic.fntdata"/><Relationship Id="rId12" Type="http://schemas.openxmlformats.org/officeDocument/2006/relationships/slide" Target="slides/slide8.xml"/><Relationship Id="rId34" Type="http://schemas.openxmlformats.org/officeDocument/2006/relationships/font" Target="fonts/MerriweatherSans-bold.fntdata"/><Relationship Id="rId15" Type="http://schemas.openxmlformats.org/officeDocument/2006/relationships/slide" Target="slides/slide11.xml"/><Relationship Id="rId37" Type="http://schemas.openxmlformats.org/officeDocument/2006/relationships/font" Target="fonts/HelveticaNeue-regular.fntdata"/><Relationship Id="rId14" Type="http://schemas.openxmlformats.org/officeDocument/2006/relationships/slide" Target="slides/slide10.xml"/><Relationship Id="rId36" Type="http://schemas.openxmlformats.org/officeDocument/2006/relationships/font" Target="fonts/MerriweatherSans-boldItalic.fntdata"/><Relationship Id="rId17" Type="http://schemas.openxmlformats.org/officeDocument/2006/relationships/slide" Target="slides/slide13.xml"/><Relationship Id="rId39" Type="http://schemas.openxmlformats.org/officeDocument/2006/relationships/font" Target="fonts/HelveticaNeue-italic.fntdata"/><Relationship Id="rId16" Type="http://schemas.openxmlformats.org/officeDocument/2006/relationships/slide" Target="slides/slide12.xml"/><Relationship Id="rId38" Type="http://schemas.openxmlformats.org/officeDocument/2006/relationships/font" Target="fonts/HelveticaNeue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99177eac64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g99177eac6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x">
  <p:cSld name="TITLE_AND_BODY">
    <p:bg>
      <p:bgPr>
        <a:solidFill>
          <a:srgbClr val="F4F4F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idx="12" type="sldNum"/>
          </p:nvPr>
        </p:nvSpPr>
        <p:spPr>
          <a:xfrm>
            <a:off x="6312017" y="5503577"/>
            <a:ext cx="241190" cy="246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00" lIns="34300" spcFirstLastPara="1" rIns="34300" wrap="square" tIns="343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/>
          <p:nvPr>
            <p:ph type="title"/>
          </p:nvPr>
        </p:nvSpPr>
        <p:spPr>
          <a:xfrm>
            <a:off x="311698" y="1302273"/>
            <a:ext cx="8520604" cy="572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31"/>
          <p:cNvSpPr txBox="1"/>
          <p:nvPr>
            <p:ph idx="1" type="body"/>
          </p:nvPr>
        </p:nvSpPr>
        <p:spPr>
          <a:xfrm>
            <a:off x="311698" y="2009723"/>
            <a:ext cx="8520604" cy="3416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8656107" y="5539438"/>
            <a:ext cx="365058" cy="355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3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type="title"/>
          </p:nvPr>
        </p:nvSpPr>
        <p:spPr>
          <a:xfrm>
            <a:off x="311698" y="1302273"/>
            <a:ext cx="8520604" cy="5727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" type="body"/>
          </p:nvPr>
        </p:nvSpPr>
        <p:spPr>
          <a:xfrm>
            <a:off x="311698" y="2009723"/>
            <a:ext cx="8520604" cy="3416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8" name="Google Shape;18;p32"/>
          <p:cNvSpPr txBox="1"/>
          <p:nvPr>
            <p:ph idx="12" type="sldNum"/>
          </p:nvPr>
        </p:nvSpPr>
        <p:spPr>
          <a:xfrm>
            <a:off x="8656099" y="5539437"/>
            <a:ext cx="365062" cy="355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/>
          <p:nvPr>
            <p:ph idx="12" type="sldNum"/>
          </p:nvPr>
        </p:nvSpPr>
        <p:spPr>
          <a:xfrm>
            <a:off x="8305800" y="6324600"/>
            <a:ext cx="386662" cy="375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>
  <p:cSld name="标题幻灯片">
    <p:bg>
      <p:bgPr>
        <a:solidFill>
          <a:srgbClr val="F1F1F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/>
          <p:nvPr>
            <p:ph idx="12" type="sldNum"/>
          </p:nvPr>
        </p:nvSpPr>
        <p:spPr>
          <a:xfrm>
            <a:off x="6312017" y="5503577"/>
            <a:ext cx="241190" cy="246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00" lIns="34300" spcFirstLastPara="1" rIns="34300" wrap="square" tIns="343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Trebuchet MS"/>
              <a:buNone/>
              <a:defRPr>
                <a:solidFill>
                  <a:srgbClr val="75757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Trebuchet MS"/>
              <a:buNone/>
              <a:defRPr>
                <a:solidFill>
                  <a:srgbClr val="757575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Trebuchet MS"/>
              <a:buNone/>
              <a:defRPr>
                <a:solidFill>
                  <a:srgbClr val="757575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Trebuchet MS"/>
              <a:buNone/>
              <a:defRPr>
                <a:solidFill>
                  <a:srgbClr val="757575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Trebuchet MS"/>
              <a:buNone/>
              <a:defRPr>
                <a:solidFill>
                  <a:srgbClr val="757575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Trebuchet MS"/>
              <a:buNone/>
              <a:defRPr>
                <a:solidFill>
                  <a:srgbClr val="757575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Trebuchet MS"/>
              <a:buNone/>
              <a:defRPr>
                <a:solidFill>
                  <a:srgbClr val="757575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Trebuchet MS"/>
              <a:buNone/>
              <a:defRPr>
                <a:solidFill>
                  <a:srgbClr val="757575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Trebuchet MS"/>
              <a:buNone/>
              <a:defRPr>
                <a:solidFill>
                  <a:srgbClr val="757575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/>
          <p:nvPr>
            <p:ph type="title"/>
          </p:nvPr>
        </p:nvSpPr>
        <p:spPr>
          <a:xfrm>
            <a:off x="311698" y="1302273"/>
            <a:ext cx="8520604" cy="572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9"/>
          <p:cNvSpPr txBox="1"/>
          <p:nvPr>
            <p:ph idx="1" type="body"/>
          </p:nvPr>
        </p:nvSpPr>
        <p:spPr>
          <a:xfrm>
            <a:off x="311698" y="2009723"/>
            <a:ext cx="8520604" cy="3416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9"/>
          <p:cNvSpPr txBox="1"/>
          <p:nvPr>
            <p:ph idx="12" type="sldNum"/>
          </p:nvPr>
        </p:nvSpPr>
        <p:spPr>
          <a:xfrm>
            <a:off x="8656107" y="5539438"/>
            <a:ext cx="365058" cy="355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"/>
          <p:cNvGrpSpPr/>
          <p:nvPr/>
        </p:nvGrpSpPr>
        <p:grpSpPr>
          <a:xfrm>
            <a:off x="-289264" y="10923"/>
            <a:ext cx="2343625" cy="6836139"/>
            <a:chOff x="-1" y="-1"/>
            <a:chExt cx="2343623" cy="6836138"/>
          </a:xfrm>
        </p:grpSpPr>
        <p:sp>
          <p:nvSpPr>
            <p:cNvPr id="28" name="Google Shape;28;p1"/>
            <p:cNvSpPr/>
            <p:nvPr/>
          </p:nvSpPr>
          <p:spPr>
            <a:xfrm>
              <a:off x="-1" y="-1"/>
              <a:ext cx="2343617" cy="683613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9" name="Google Shape;29;p1"/>
            <p:cNvSpPr txBox="1"/>
            <p:nvPr/>
          </p:nvSpPr>
          <p:spPr>
            <a:xfrm>
              <a:off x="0" y="2716998"/>
              <a:ext cx="2343622" cy="1402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300" lIns="34300" spcFirstLastPara="1" rIns="34300" wrap="square" tIns="343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cxnSp>
        <p:nvCxnSpPr>
          <p:cNvPr id="30" name="Google Shape;30;p1"/>
          <p:cNvCxnSpPr/>
          <p:nvPr/>
        </p:nvCxnSpPr>
        <p:spPr>
          <a:xfrm>
            <a:off x="-5" y="2456433"/>
            <a:ext cx="9153547" cy="1"/>
          </a:xfrm>
          <a:prstGeom prst="straightConnector1">
            <a:avLst/>
          </a:prstGeom>
          <a:noFill/>
          <a:ln cap="flat" cmpd="sng" w="9525">
            <a:solidFill>
              <a:srgbClr val="B7B7B7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1"/>
          <p:cNvSpPr txBox="1"/>
          <p:nvPr/>
        </p:nvSpPr>
        <p:spPr>
          <a:xfrm>
            <a:off x="2103353" y="825498"/>
            <a:ext cx="6874896" cy="254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eorgia"/>
              <a:buNone/>
            </a:pPr>
            <a:r>
              <a:rPr b="0" i="0" lang="en-US" sz="44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Male Reproductive Anatomy </a:t>
            </a:r>
            <a:endParaRPr/>
          </a:p>
        </p:txBody>
      </p:sp>
      <p:pic>
        <p:nvPicPr>
          <p:cNvPr descr="image1.png" id="32" name="Google Shape;3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102" y="1215423"/>
            <a:ext cx="1227556" cy="106988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 txBox="1"/>
          <p:nvPr/>
        </p:nvSpPr>
        <p:spPr>
          <a:xfrm>
            <a:off x="2452840" y="3365499"/>
            <a:ext cx="6175922" cy="914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Georgia"/>
              <a:buNone/>
            </a:pPr>
            <a:r>
              <a:rPr b="0" i="0" lang="en-US" sz="28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Anatomy ,Puberty, Hormonal Control, and Climacteric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3667581" y="5686957"/>
            <a:ext cx="4765294" cy="570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01" name="Google Shape;201;p10"/>
          <p:cNvGrpSpPr/>
          <p:nvPr/>
        </p:nvGrpSpPr>
        <p:grpSpPr>
          <a:xfrm>
            <a:off x="-74262" y="6205459"/>
            <a:ext cx="12248975" cy="755705"/>
            <a:chOff x="-1" y="-1"/>
            <a:chExt cx="12248974" cy="755704"/>
          </a:xfrm>
        </p:grpSpPr>
        <p:sp>
          <p:nvSpPr>
            <p:cNvPr id="202" name="Google Shape;202;p10"/>
            <p:cNvSpPr/>
            <p:nvPr/>
          </p:nvSpPr>
          <p:spPr>
            <a:xfrm>
              <a:off x="2797115" y="18572"/>
              <a:ext cx="9451858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58514" y="16861"/>
              <a:ext cx="2922821" cy="73884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204" name="Google Shape;204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" y="-1"/>
              <a:ext cx="704329" cy="61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10"/>
            <p:cNvSpPr txBox="1"/>
            <p:nvPr/>
          </p:nvSpPr>
          <p:spPr>
            <a:xfrm>
              <a:off x="696109" y="153868"/>
              <a:ext cx="2223692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206" name="Google Shape;206;p10"/>
          <p:cNvSpPr txBox="1"/>
          <p:nvPr/>
        </p:nvSpPr>
        <p:spPr>
          <a:xfrm>
            <a:off x="262282" y="158748"/>
            <a:ext cx="4072832" cy="723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Scrotum=[bag]</a:t>
            </a:r>
            <a:endParaRPr/>
          </a:p>
        </p:txBody>
      </p:sp>
      <p:sp>
        <p:nvSpPr>
          <p:cNvPr id="207" name="Google Shape;207;p10"/>
          <p:cNvSpPr txBox="1"/>
          <p:nvPr/>
        </p:nvSpPr>
        <p:spPr>
          <a:xfrm>
            <a:off x="239463" y="1014634"/>
            <a:ext cx="8206038" cy="350792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pendulous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pouch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skin, muscle, and fibrous connective tissue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containing the testes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skin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sebaceous glands, sparse hair, rich sensory innervation, somewhat darker pigmentation than skin elsewhere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median septum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divides scrotum into right and left compartments	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perineal raphae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medial seam located on the scrotum extending anteriorly along ventral side of penis and posteriorly to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anus</a:t>
            </a:r>
            <a:endParaRPr b="0" i="0" sz="24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810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Posteriorly, the scrotum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contains the spermatic cord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3667581" y="5686957"/>
            <a:ext cx="4765294" cy="570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14" name="Google Shape;214;p11"/>
          <p:cNvGrpSpPr/>
          <p:nvPr/>
        </p:nvGrpSpPr>
        <p:grpSpPr>
          <a:xfrm>
            <a:off x="-74262" y="6205459"/>
            <a:ext cx="12248975" cy="755705"/>
            <a:chOff x="-1" y="-1"/>
            <a:chExt cx="12248974" cy="755704"/>
          </a:xfrm>
        </p:grpSpPr>
        <p:sp>
          <p:nvSpPr>
            <p:cNvPr id="215" name="Google Shape;215;p11"/>
            <p:cNvSpPr/>
            <p:nvPr/>
          </p:nvSpPr>
          <p:spPr>
            <a:xfrm>
              <a:off x="2797115" y="18572"/>
              <a:ext cx="9451858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58514" y="16861"/>
              <a:ext cx="2922821" cy="73884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217" name="Google Shape;217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" y="-1"/>
              <a:ext cx="704329" cy="61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11"/>
            <p:cNvSpPr txBox="1"/>
            <p:nvPr/>
          </p:nvSpPr>
          <p:spPr>
            <a:xfrm>
              <a:off x="696109" y="153868"/>
              <a:ext cx="2223692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219" name="Google Shape;219;p11"/>
          <p:cNvSpPr txBox="1"/>
          <p:nvPr/>
        </p:nvSpPr>
        <p:spPr>
          <a:xfrm>
            <a:off x="203200" y="1492713"/>
            <a:ext cx="8956700" cy="202202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spermatic cord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bundle of fibrous connective tissue containing the ductus deferens, blood and lymphatic vessels, and testicular nerve</a:t>
            </a:r>
            <a:endParaRPr b="0" i="0" sz="24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inguinal ring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inguinal ring</a:t>
            </a:r>
            <a:endParaRPr/>
          </a:p>
        </p:txBody>
      </p:sp>
      <p:grpSp>
        <p:nvGrpSpPr>
          <p:cNvPr id="220" name="Google Shape;220;p11"/>
          <p:cNvGrpSpPr/>
          <p:nvPr/>
        </p:nvGrpSpPr>
        <p:grpSpPr>
          <a:xfrm>
            <a:off x="145891" y="3761355"/>
            <a:ext cx="980383" cy="1007350"/>
            <a:chOff x="-1" y="-2"/>
            <a:chExt cx="980381" cy="1007349"/>
          </a:xfrm>
        </p:grpSpPr>
        <p:sp>
          <p:nvSpPr>
            <p:cNvPr id="221" name="Google Shape;221;p11"/>
            <p:cNvSpPr/>
            <p:nvPr/>
          </p:nvSpPr>
          <p:spPr>
            <a:xfrm>
              <a:off x="-1" y="-2"/>
              <a:ext cx="980381" cy="1007349"/>
            </a:xfrm>
            <a:prstGeom prst="ellipse">
              <a:avLst/>
            </a:prstGeom>
            <a:solidFill>
              <a:srgbClr val="97154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F1F1"/>
                </a:buClr>
                <a:buSzPts val="1200"/>
                <a:buFont typeface="Trebuchet MS"/>
                <a:buNone/>
              </a:pPr>
              <a:r>
                <a:t/>
              </a:r>
              <a:endParaRPr b="0" i="0" sz="1200" u="none" cap="none" strike="noStrike">
                <a:solidFill>
                  <a:srgbClr val="F1F1F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165066" y="169587"/>
              <a:ext cx="650365" cy="668155"/>
            </a:xfrm>
            <a:prstGeom prst="ellipse">
              <a:avLst/>
            </a:prstGeom>
            <a:solidFill>
              <a:srgbClr val="B13B3C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F1F1"/>
                </a:buClr>
                <a:buSzPts val="1200"/>
                <a:buFont typeface="Trebuchet MS"/>
                <a:buNone/>
              </a:pPr>
              <a:r>
                <a:t/>
              </a:r>
              <a:endParaRPr b="0" i="0" sz="1200" u="none" cap="none" strike="noStrike">
                <a:solidFill>
                  <a:srgbClr val="F1F1F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142131" y="146024"/>
              <a:ext cx="696265" cy="715341"/>
              <a:chOff x="-2" y="-2"/>
              <a:chExt cx="696264" cy="71534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-2" y="-2"/>
                <a:ext cx="696261" cy="715335"/>
              </a:xfrm>
              <a:prstGeom prst="rect">
                <a:avLst/>
              </a:prstGeom>
              <a:solidFill>
                <a:srgbClr val="97154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Trebuchet MS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image3.png" id="225" name="Google Shape;225;p1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" y="-2"/>
                <a:ext cx="696260" cy="7153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26" name="Google Shape;226;p11"/>
          <p:cNvSpPr txBox="1"/>
          <p:nvPr/>
        </p:nvSpPr>
        <p:spPr>
          <a:xfrm>
            <a:off x="1416011" y="4075734"/>
            <a:ext cx="6868091" cy="11430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human testes reside in the scrotum ?</a:t>
            </a:r>
            <a:endParaRPr/>
          </a:p>
        </p:txBody>
      </p:sp>
      <p:sp>
        <p:nvSpPr>
          <p:cNvPr id="227" name="Google Shape;227;p11"/>
          <p:cNvSpPr txBox="1"/>
          <p:nvPr/>
        </p:nvSpPr>
        <p:spPr>
          <a:xfrm>
            <a:off x="460560" y="210609"/>
            <a:ext cx="2380878" cy="723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Scrotum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3667581" y="5686957"/>
            <a:ext cx="4765294" cy="570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34" name="Google Shape;234;p12"/>
          <p:cNvGrpSpPr/>
          <p:nvPr/>
        </p:nvGrpSpPr>
        <p:grpSpPr>
          <a:xfrm>
            <a:off x="-74262" y="6205459"/>
            <a:ext cx="12248975" cy="755705"/>
            <a:chOff x="-1" y="-1"/>
            <a:chExt cx="12248974" cy="755704"/>
          </a:xfrm>
        </p:grpSpPr>
        <p:sp>
          <p:nvSpPr>
            <p:cNvPr id="235" name="Google Shape;235;p12"/>
            <p:cNvSpPr/>
            <p:nvPr/>
          </p:nvSpPr>
          <p:spPr>
            <a:xfrm>
              <a:off x="2797115" y="18572"/>
              <a:ext cx="9451858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6" name="Google Shape;236;p12"/>
            <p:cNvSpPr/>
            <p:nvPr/>
          </p:nvSpPr>
          <p:spPr>
            <a:xfrm>
              <a:off x="58514" y="16861"/>
              <a:ext cx="2922821" cy="73884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237" name="Google Shape;237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" y="-1"/>
              <a:ext cx="704329" cy="61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12"/>
            <p:cNvSpPr txBox="1"/>
            <p:nvPr/>
          </p:nvSpPr>
          <p:spPr>
            <a:xfrm>
              <a:off x="696109" y="153868"/>
              <a:ext cx="2223692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239" name="Google Shape;239;p12"/>
          <p:cNvSpPr txBox="1"/>
          <p:nvPr/>
        </p:nvSpPr>
        <p:spPr>
          <a:xfrm>
            <a:off x="-25400" y="1388037"/>
            <a:ext cx="9194800" cy="4081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scrotum has three mechanisms to regulate the temperature of the testes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cremaster muscle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enmesh the spermatic cord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cold temperatures, contracts and draws testes upward toward body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warm temperatures relaxes suspending testes further from the body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dartos muscle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contracts when it is cold, wrinkling the scrotum, holding testes against warm body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reducing surface area of the scrotum and reducing heat loss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pampiniform plexus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countercurrent heat exchanger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without the pampiniform plexus, warm arterial blood would heat the testis and inhibit sperm production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removes heat from the descending arterial blood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the time it reaches the testis, the blood is 1.5° - 2.5° cooler</a:t>
            </a:r>
            <a:endParaRPr/>
          </a:p>
        </p:txBody>
      </p:sp>
      <p:sp>
        <p:nvSpPr>
          <p:cNvPr id="240" name="Google Shape;240;p12"/>
          <p:cNvSpPr txBox="1"/>
          <p:nvPr/>
        </p:nvSpPr>
        <p:spPr>
          <a:xfrm>
            <a:off x="524060" y="196848"/>
            <a:ext cx="2380878" cy="723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Scrotum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3667581" y="5686957"/>
            <a:ext cx="4765294" cy="570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47" name="Google Shape;247;p13"/>
          <p:cNvGrpSpPr/>
          <p:nvPr/>
        </p:nvGrpSpPr>
        <p:grpSpPr>
          <a:xfrm>
            <a:off x="-74262" y="6205459"/>
            <a:ext cx="12248975" cy="755705"/>
            <a:chOff x="-1" y="-1"/>
            <a:chExt cx="12248974" cy="755704"/>
          </a:xfrm>
        </p:grpSpPr>
        <p:sp>
          <p:nvSpPr>
            <p:cNvPr id="248" name="Google Shape;248;p13"/>
            <p:cNvSpPr/>
            <p:nvPr/>
          </p:nvSpPr>
          <p:spPr>
            <a:xfrm>
              <a:off x="2797115" y="18572"/>
              <a:ext cx="9451858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8514" y="16861"/>
              <a:ext cx="2922821" cy="73884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250" name="Google Shape;250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" y="-1"/>
              <a:ext cx="704329" cy="61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13"/>
            <p:cNvSpPr txBox="1"/>
            <p:nvPr/>
          </p:nvSpPr>
          <p:spPr>
            <a:xfrm>
              <a:off x="696109" y="153868"/>
              <a:ext cx="2223692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252" name="Google Shape;252;p13"/>
          <p:cNvSpPr txBox="1"/>
          <p:nvPr/>
        </p:nvSpPr>
        <p:spPr>
          <a:xfrm>
            <a:off x="42787" y="1528154"/>
            <a:ext cx="9058425" cy="33698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contents of the spermatic cord:</a:t>
            </a:r>
            <a:endParaRPr b="0" i="0" sz="12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cremaster muscle Ductus deferens;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testicular artery;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artery of the ductus deferens;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cremasteric artery;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pampiniform venous plexus;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sympathetic and parasympathetic nerves, which form the testicular plexus of nerves;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genital branch of the genitofemoral nerve;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cremasteric nerves; and lymphatics. </a:t>
            </a:r>
            <a:b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53" name="Google Shape;253;p13"/>
          <p:cNvSpPr txBox="1"/>
          <p:nvPr/>
        </p:nvSpPr>
        <p:spPr>
          <a:xfrm>
            <a:off x="197730" y="69850"/>
            <a:ext cx="4430540" cy="1358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Spermatic Cord </a:t>
            </a:r>
            <a:b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2.jpeg" id="258" name="Google Shape;25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810" y="646112"/>
            <a:ext cx="8572504" cy="5794377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0" fadeDir="5400000" kx="0" rotWithShape="0" algn="bl" stA="50000" stPos="0" sy="-100000" ky="0"/>
          </a:effectLst>
        </p:spPr>
      </p:pic>
      <p:sp>
        <p:nvSpPr>
          <p:cNvPr id="259" name="Google Shape;259;p14"/>
          <p:cNvSpPr txBox="1"/>
          <p:nvPr>
            <p:ph idx="4294967295" type="title"/>
          </p:nvPr>
        </p:nvSpPr>
        <p:spPr>
          <a:xfrm>
            <a:off x="463550" y="53973"/>
            <a:ext cx="8216900" cy="741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Scrotum and Spermatic Cord</a:t>
            </a:r>
            <a:endParaRPr/>
          </a:p>
        </p:txBody>
      </p:sp>
      <p:sp>
        <p:nvSpPr>
          <p:cNvPr id="260" name="Google Shape;260;p14"/>
          <p:cNvSpPr txBox="1"/>
          <p:nvPr/>
        </p:nvSpPr>
        <p:spPr>
          <a:xfrm>
            <a:off x="66674" y="2550622"/>
            <a:ext cx="1007803" cy="13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Ductus deferens</a:t>
            </a:r>
            <a:endParaRPr/>
          </a:p>
        </p:txBody>
      </p:sp>
      <p:sp>
        <p:nvSpPr>
          <p:cNvPr id="261" name="Google Shape;261;p14"/>
          <p:cNvSpPr txBox="1"/>
          <p:nvPr/>
        </p:nvSpPr>
        <p:spPr>
          <a:xfrm>
            <a:off x="1852610" y="1794972"/>
            <a:ext cx="937296" cy="13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Spermatic cord</a:t>
            </a:r>
            <a:endParaRPr/>
          </a:p>
        </p:txBody>
      </p:sp>
      <p:sp>
        <p:nvSpPr>
          <p:cNvPr id="262" name="Google Shape;262;p14"/>
          <p:cNvSpPr txBox="1"/>
          <p:nvPr/>
        </p:nvSpPr>
        <p:spPr>
          <a:xfrm>
            <a:off x="4114800" y="4149234"/>
            <a:ext cx="655018" cy="13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Rete testis</a:t>
            </a:r>
            <a:endParaRPr/>
          </a:p>
        </p:txBody>
      </p:sp>
      <p:sp>
        <p:nvSpPr>
          <p:cNvPr id="263" name="Google Shape;263;p14"/>
          <p:cNvSpPr txBox="1"/>
          <p:nvPr/>
        </p:nvSpPr>
        <p:spPr>
          <a:xfrm>
            <a:off x="1241425" y="6068522"/>
            <a:ext cx="167916" cy="13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endParaRPr/>
          </a:p>
        </p:txBody>
      </p:sp>
      <p:sp>
        <p:nvSpPr>
          <p:cNvPr id="264" name="Google Shape;264;p14"/>
          <p:cNvSpPr txBox="1"/>
          <p:nvPr/>
        </p:nvSpPr>
        <p:spPr>
          <a:xfrm>
            <a:off x="5776912" y="6068522"/>
            <a:ext cx="174861" cy="13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endParaRPr/>
          </a:p>
        </p:txBody>
      </p:sp>
      <p:sp>
        <p:nvSpPr>
          <p:cNvPr id="265" name="Google Shape;265;p14"/>
          <p:cNvSpPr txBox="1"/>
          <p:nvPr/>
        </p:nvSpPr>
        <p:spPr>
          <a:xfrm>
            <a:off x="7747000" y="4365134"/>
            <a:ext cx="428923" cy="13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Lobule</a:t>
            </a:r>
            <a:endParaRPr/>
          </a:p>
        </p:txBody>
      </p:sp>
      <p:sp>
        <p:nvSpPr>
          <p:cNvPr id="266" name="Google Shape;266;p14"/>
          <p:cNvSpPr txBox="1"/>
          <p:nvPr/>
        </p:nvSpPr>
        <p:spPr>
          <a:xfrm>
            <a:off x="7747000" y="4058747"/>
            <a:ext cx="478409" cy="13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Septum</a:t>
            </a:r>
            <a:endParaRPr/>
          </a:p>
        </p:txBody>
      </p:sp>
      <p:cxnSp>
        <p:nvCxnSpPr>
          <p:cNvPr id="267" name="Google Shape;267;p14"/>
          <p:cNvCxnSpPr/>
          <p:nvPr/>
        </p:nvCxnSpPr>
        <p:spPr>
          <a:xfrm>
            <a:off x="1128711" y="2644774"/>
            <a:ext cx="614365" cy="159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8" name="Google Shape;268;p14"/>
          <p:cNvCxnSpPr/>
          <p:nvPr/>
        </p:nvCxnSpPr>
        <p:spPr>
          <a:xfrm>
            <a:off x="1179512" y="5211762"/>
            <a:ext cx="723903" cy="159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9" name="Google Shape;269;p14"/>
          <p:cNvCxnSpPr/>
          <p:nvPr/>
        </p:nvCxnSpPr>
        <p:spPr>
          <a:xfrm>
            <a:off x="665162" y="3117848"/>
            <a:ext cx="1690691" cy="1592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0" name="Google Shape;270;p14"/>
          <p:cNvSpPr/>
          <p:nvPr/>
        </p:nvSpPr>
        <p:spPr>
          <a:xfrm>
            <a:off x="4649787" y="3117850"/>
            <a:ext cx="1892302" cy="1698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755" y="0"/>
                </a:lnTo>
                <a:lnTo>
                  <a:pt x="2160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14"/>
          <p:cNvCxnSpPr/>
          <p:nvPr/>
        </p:nvCxnSpPr>
        <p:spPr>
          <a:xfrm flipH="1">
            <a:off x="7058025" y="1733549"/>
            <a:ext cx="642940" cy="159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2" name="Google Shape;272;p14"/>
          <p:cNvCxnSpPr/>
          <p:nvPr/>
        </p:nvCxnSpPr>
        <p:spPr>
          <a:xfrm flipH="1">
            <a:off x="7275510" y="4922837"/>
            <a:ext cx="442915" cy="159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" name="Google Shape;273;p14"/>
          <p:cNvCxnSpPr/>
          <p:nvPr/>
        </p:nvCxnSpPr>
        <p:spPr>
          <a:xfrm flipH="1">
            <a:off x="6229350" y="5495925"/>
            <a:ext cx="1489077" cy="159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" name="Google Shape;274;p14"/>
          <p:cNvSpPr/>
          <p:nvPr/>
        </p:nvSpPr>
        <p:spPr>
          <a:xfrm>
            <a:off x="7300910" y="4135437"/>
            <a:ext cx="417515" cy="87315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7083" y="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" name="Google Shape;275;p14"/>
          <p:cNvCxnSpPr/>
          <p:nvPr/>
        </p:nvCxnSpPr>
        <p:spPr>
          <a:xfrm flipH="1">
            <a:off x="7339010" y="4922835"/>
            <a:ext cx="292103" cy="152405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6" name="Google Shape;276;p14"/>
          <p:cNvCxnSpPr/>
          <p:nvPr/>
        </p:nvCxnSpPr>
        <p:spPr>
          <a:xfrm rot="10800000">
            <a:off x="6904035" y="5399087"/>
            <a:ext cx="727078" cy="9684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" name="Google Shape;277;p14"/>
          <p:cNvCxnSpPr/>
          <p:nvPr/>
        </p:nvCxnSpPr>
        <p:spPr>
          <a:xfrm flipH="1">
            <a:off x="7572372" y="4441823"/>
            <a:ext cx="146053" cy="159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14"/>
          <p:cNvCxnSpPr/>
          <p:nvPr/>
        </p:nvCxnSpPr>
        <p:spPr>
          <a:xfrm flipH="1">
            <a:off x="6527797" y="2508249"/>
            <a:ext cx="1173166" cy="159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" name="Google Shape;279;p14"/>
          <p:cNvCxnSpPr/>
          <p:nvPr/>
        </p:nvCxnSpPr>
        <p:spPr>
          <a:xfrm flipH="1">
            <a:off x="1047749" y="4362449"/>
            <a:ext cx="1301754" cy="159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" name="Google Shape;280;p14"/>
          <p:cNvCxnSpPr/>
          <p:nvPr/>
        </p:nvCxnSpPr>
        <p:spPr>
          <a:xfrm>
            <a:off x="661986" y="5568948"/>
            <a:ext cx="1801816" cy="159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1" name="Google Shape;281;p14"/>
          <p:cNvCxnSpPr/>
          <p:nvPr/>
        </p:nvCxnSpPr>
        <p:spPr>
          <a:xfrm flipH="1">
            <a:off x="4594223" y="3489325"/>
            <a:ext cx="1150940" cy="159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2" name="Google Shape;282;p14"/>
          <p:cNvCxnSpPr/>
          <p:nvPr/>
        </p:nvCxnSpPr>
        <p:spPr>
          <a:xfrm flipH="1">
            <a:off x="4640262" y="3851273"/>
            <a:ext cx="1516066" cy="159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14"/>
          <p:cNvCxnSpPr/>
          <p:nvPr/>
        </p:nvCxnSpPr>
        <p:spPr>
          <a:xfrm flipH="1">
            <a:off x="4616447" y="4424362"/>
            <a:ext cx="984253" cy="159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" name="Google Shape;284;p14"/>
          <p:cNvCxnSpPr/>
          <p:nvPr/>
        </p:nvCxnSpPr>
        <p:spPr>
          <a:xfrm flipH="1">
            <a:off x="4543423" y="5840412"/>
            <a:ext cx="1163640" cy="159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" name="Google Shape;285;p14"/>
          <p:cNvCxnSpPr/>
          <p:nvPr/>
        </p:nvCxnSpPr>
        <p:spPr>
          <a:xfrm>
            <a:off x="4795837" y="4230687"/>
            <a:ext cx="1406528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6" name="Google Shape;286;p14"/>
          <p:cNvSpPr/>
          <p:nvPr/>
        </p:nvSpPr>
        <p:spPr>
          <a:xfrm>
            <a:off x="7339010" y="4262437"/>
            <a:ext cx="233365" cy="38576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7" name="Google Shape;287;p14"/>
          <p:cNvCxnSpPr/>
          <p:nvPr/>
        </p:nvCxnSpPr>
        <p:spPr>
          <a:xfrm>
            <a:off x="1120772" y="2636836"/>
            <a:ext cx="612778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8" name="Google Shape;288;p14"/>
          <p:cNvCxnSpPr/>
          <p:nvPr/>
        </p:nvCxnSpPr>
        <p:spPr>
          <a:xfrm>
            <a:off x="1169987" y="5207000"/>
            <a:ext cx="723903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9" name="Google Shape;289;p14"/>
          <p:cNvCxnSpPr/>
          <p:nvPr/>
        </p:nvCxnSpPr>
        <p:spPr>
          <a:xfrm>
            <a:off x="665162" y="3113086"/>
            <a:ext cx="1690691" cy="159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0" name="Google Shape;290;p14"/>
          <p:cNvSpPr/>
          <p:nvPr/>
        </p:nvSpPr>
        <p:spPr>
          <a:xfrm>
            <a:off x="4640262" y="3113085"/>
            <a:ext cx="1919290" cy="18256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599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p14"/>
          <p:cNvCxnSpPr/>
          <p:nvPr/>
        </p:nvCxnSpPr>
        <p:spPr>
          <a:xfrm flipH="1">
            <a:off x="7269160" y="4914898"/>
            <a:ext cx="441328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2" name="Google Shape;292;p14"/>
          <p:cNvCxnSpPr/>
          <p:nvPr/>
        </p:nvCxnSpPr>
        <p:spPr>
          <a:xfrm flipH="1">
            <a:off x="6219825" y="5486398"/>
            <a:ext cx="1490665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" name="Google Shape;293;p14"/>
          <p:cNvSpPr/>
          <p:nvPr/>
        </p:nvSpPr>
        <p:spPr>
          <a:xfrm>
            <a:off x="7292975" y="4125912"/>
            <a:ext cx="417513" cy="87315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7083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/>
          <p:nvPr/>
        </p:nvSpPr>
        <p:spPr>
          <a:xfrm>
            <a:off x="7146925" y="3789362"/>
            <a:ext cx="568325" cy="15240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8161" y="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7137400" y="3781425"/>
            <a:ext cx="569913" cy="15240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8291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p14"/>
          <p:cNvCxnSpPr/>
          <p:nvPr/>
        </p:nvCxnSpPr>
        <p:spPr>
          <a:xfrm flipH="1">
            <a:off x="7332660" y="4914897"/>
            <a:ext cx="290516" cy="15399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14"/>
          <p:cNvCxnSpPr/>
          <p:nvPr/>
        </p:nvCxnSpPr>
        <p:spPr>
          <a:xfrm rot="10800000">
            <a:off x="6897686" y="5391148"/>
            <a:ext cx="725491" cy="9525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8" name="Google Shape;298;p14"/>
          <p:cNvCxnSpPr/>
          <p:nvPr/>
        </p:nvCxnSpPr>
        <p:spPr>
          <a:xfrm flipH="1">
            <a:off x="7567610" y="4441823"/>
            <a:ext cx="142878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9" name="Google Shape;299;p14"/>
          <p:cNvCxnSpPr/>
          <p:nvPr/>
        </p:nvCxnSpPr>
        <p:spPr>
          <a:xfrm flipH="1">
            <a:off x="1047749" y="4354512"/>
            <a:ext cx="1301754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0" name="Google Shape;300;p14"/>
          <p:cNvCxnSpPr/>
          <p:nvPr/>
        </p:nvCxnSpPr>
        <p:spPr>
          <a:xfrm>
            <a:off x="661986" y="5559423"/>
            <a:ext cx="1801816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1" name="Google Shape;301;p14"/>
          <p:cNvCxnSpPr/>
          <p:nvPr/>
        </p:nvCxnSpPr>
        <p:spPr>
          <a:xfrm flipH="1">
            <a:off x="4584698" y="3479798"/>
            <a:ext cx="1154115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2" name="Google Shape;302;p14"/>
          <p:cNvCxnSpPr/>
          <p:nvPr/>
        </p:nvCxnSpPr>
        <p:spPr>
          <a:xfrm flipH="1">
            <a:off x="4633912" y="3844924"/>
            <a:ext cx="1512891" cy="159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3" name="Google Shape;303;p14"/>
          <p:cNvCxnSpPr/>
          <p:nvPr/>
        </p:nvCxnSpPr>
        <p:spPr>
          <a:xfrm flipH="1">
            <a:off x="4608510" y="4414837"/>
            <a:ext cx="984253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4" name="Google Shape;304;p14"/>
          <p:cNvCxnSpPr/>
          <p:nvPr/>
        </p:nvCxnSpPr>
        <p:spPr>
          <a:xfrm flipH="1">
            <a:off x="4538661" y="5834062"/>
            <a:ext cx="1158878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5" name="Google Shape;305;p14"/>
          <p:cNvCxnSpPr/>
          <p:nvPr/>
        </p:nvCxnSpPr>
        <p:spPr>
          <a:xfrm>
            <a:off x="4786312" y="4222750"/>
            <a:ext cx="1411289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6" name="Google Shape;306;p14"/>
          <p:cNvSpPr/>
          <p:nvPr/>
        </p:nvSpPr>
        <p:spPr>
          <a:xfrm>
            <a:off x="7332660" y="4254500"/>
            <a:ext cx="234953" cy="3889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7" name="Google Shape;307;p14"/>
          <p:cNvCxnSpPr/>
          <p:nvPr/>
        </p:nvCxnSpPr>
        <p:spPr>
          <a:xfrm flipH="1" rot="10800000">
            <a:off x="2730498" y="6053137"/>
            <a:ext cx="1590" cy="71441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8" name="Google Shape;308;p14"/>
          <p:cNvCxnSpPr/>
          <p:nvPr/>
        </p:nvCxnSpPr>
        <p:spPr>
          <a:xfrm>
            <a:off x="3808412" y="6053137"/>
            <a:ext cx="1590" cy="71441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9" name="Google Shape;309;p14"/>
          <p:cNvCxnSpPr/>
          <p:nvPr/>
        </p:nvCxnSpPr>
        <p:spPr>
          <a:xfrm>
            <a:off x="2730500" y="6088062"/>
            <a:ext cx="1077913" cy="1590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0" name="Google Shape;310;p14"/>
          <p:cNvSpPr txBox="1"/>
          <p:nvPr/>
        </p:nvSpPr>
        <p:spPr>
          <a:xfrm>
            <a:off x="3106735" y="6095509"/>
            <a:ext cx="302172" cy="13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cm</a:t>
            </a:r>
            <a:endParaRPr/>
          </a:p>
        </p:txBody>
      </p:sp>
      <p:cxnSp>
        <p:nvCxnSpPr>
          <p:cNvPr id="311" name="Google Shape;311;p14"/>
          <p:cNvCxnSpPr/>
          <p:nvPr/>
        </p:nvCxnSpPr>
        <p:spPr>
          <a:xfrm flipH="1" rot="10800000">
            <a:off x="6638924" y="2498724"/>
            <a:ext cx="209553" cy="177802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2" name="Google Shape;312;p14"/>
          <p:cNvCxnSpPr/>
          <p:nvPr/>
        </p:nvCxnSpPr>
        <p:spPr>
          <a:xfrm flipH="1" rot="10800000">
            <a:off x="6865936" y="2498724"/>
            <a:ext cx="207965" cy="177802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3" name="Google Shape;313;p14"/>
          <p:cNvCxnSpPr/>
          <p:nvPr/>
        </p:nvCxnSpPr>
        <p:spPr>
          <a:xfrm flipH="1" rot="10800000">
            <a:off x="6632574" y="2498723"/>
            <a:ext cx="206378" cy="169866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4" name="Google Shape;314;p14"/>
          <p:cNvCxnSpPr/>
          <p:nvPr/>
        </p:nvCxnSpPr>
        <p:spPr>
          <a:xfrm flipH="1" rot="10800000">
            <a:off x="6857999" y="2498724"/>
            <a:ext cx="209552" cy="169865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5" name="Google Shape;315;p14"/>
          <p:cNvSpPr/>
          <p:nvPr/>
        </p:nvSpPr>
        <p:spPr>
          <a:xfrm>
            <a:off x="6170612" y="1619250"/>
            <a:ext cx="847728" cy="179390"/>
          </a:xfrm>
          <a:custGeom>
            <a:rect b="b" l="l" r="r" t="t"/>
            <a:pathLst>
              <a:path extrusionOk="0" h="21600" w="21600">
                <a:moveTo>
                  <a:pt x="2022" y="21600"/>
                </a:moveTo>
                <a:lnTo>
                  <a:pt x="1213" y="19688"/>
                </a:lnTo>
                <a:lnTo>
                  <a:pt x="526" y="17968"/>
                </a:lnTo>
                <a:lnTo>
                  <a:pt x="324" y="17012"/>
                </a:lnTo>
                <a:lnTo>
                  <a:pt x="162" y="15865"/>
                </a:lnTo>
                <a:lnTo>
                  <a:pt x="81" y="14910"/>
                </a:lnTo>
                <a:lnTo>
                  <a:pt x="0" y="13763"/>
                </a:lnTo>
                <a:lnTo>
                  <a:pt x="81" y="12425"/>
                </a:lnTo>
                <a:lnTo>
                  <a:pt x="243" y="10896"/>
                </a:lnTo>
                <a:lnTo>
                  <a:pt x="526" y="9940"/>
                </a:lnTo>
                <a:lnTo>
                  <a:pt x="890" y="8602"/>
                </a:lnTo>
                <a:lnTo>
                  <a:pt x="1335" y="7455"/>
                </a:lnTo>
                <a:lnTo>
                  <a:pt x="1861" y="6117"/>
                </a:lnTo>
                <a:lnTo>
                  <a:pt x="3196" y="4205"/>
                </a:lnTo>
                <a:lnTo>
                  <a:pt x="4773" y="2485"/>
                </a:lnTo>
                <a:lnTo>
                  <a:pt x="6634" y="1147"/>
                </a:lnTo>
                <a:lnTo>
                  <a:pt x="8656" y="382"/>
                </a:lnTo>
                <a:lnTo>
                  <a:pt x="10800" y="0"/>
                </a:lnTo>
                <a:lnTo>
                  <a:pt x="12944" y="382"/>
                </a:lnTo>
                <a:lnTo>
                  <a:pt x="15047" y="1147"/>
                </a:lnTo>
                <a:lnTo>
                  <a:pt x="16827" y="2485"/>
                </a:lnTo>
                <a:lnTo>
                  <a:pt x="18445" y="4205"/>
                </a:lnTo>
                <a:lnTo>
                  <a:pt x="19739" y="6117"/>
                </a:lnTo>
                <a:lnTo>
                  <a:pt x="20306" y="7455"/>
                </a:lnTo>
                <a:lnTo>
                  <a:pt x="20751" y="8602"/>
                </a:lnTo>
                <a:lnTo>
                  <a:pt x="21155" y="9940"/>
                </a:lnTo>
                <a:lnTo>
                  <a:pt x="21357" y="10896"/>
                </a:lnTo>
                <a:lnTo>
                  <a:pt x="21519" y="12425"/>
                </a:lnTo>
                <a:lnTo>
                  <a:pt x="21600" y="13763"/>
                </a:lnTo>
                <a:lnTo>
                  <a:pt x="21600" y="14910"/>
                </a:lnTo>
                <a:lnTo>
                  <a:pt x="21438" y="15865"/>
                </a:lnTo>
                <a:lnTo>
                  <a:pt x="21276" y="17012"/>
                </a:lnTo>
                <a:lnTo>
                  <a:pt x="21074" y="17968"/>
                </a:lnTo>
                <a:lnTo>
                  <a:pt x="20467" y="19688"/>
                </a:lnTo>
                <a:lnTo>
                  <a:pt x="19658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6164262" y="1614487"/>
            <a:ext cx="844551" cy="174628"/>
          </a:xfrm>
          <a:custGeom>
            <a:rect b="b" l="l" r="r" t="t"/>
            <a:pathLst>
              <a:path extrusionOk="0" h="21600" w="21600">
                <a:moveTo>
                  <a:pt x="1949" y="21600"/>
                </a:moveTo>
                <a:lnTo>
                  <a:pt x="1137" y="20225"/>
                </a:lnTo>
                <a:lnTo>
                  <a:pt x="528" y="18065"/>
                </a:lnTo>
                <a:lnTo>
                  <a:pt x="325" y="16887"/>
                </a:lnTo>
                <a:lnTo>
                  <a:pt x="81" y="15905"/>
                </a:lnTo>
                <a:lnTo>
                  <a:pt x="0" y="14727"/>
                </a:lnTo>
                <a:lnTo>
                  <a:pt x="0" y="12175"/>
                </a:lnTo>
                <a:lnTo>
                  <a:pt x="244" y="10800"/>
                </a:lnTo>
                <a:lnTo>
                  <a:pt x="487" y="9622"/>
                </a:lnTo>
                <a:lnTo>
                  <a:pt x="853" y="8247"/>
                </a:lnTo>
                <a:lnTo>
                  <a:pt x="1299" y="7069"/>
                </a:lnTo>
                <a:lnTo>
                  <a:pt x="1827" y="6087"/>
                </a:lnTo>
                <a:lnTo>
                  <a:pt x="3167" y="3927"/>
                </a:lnTo>
                <a:lnTo>
                  <a:pt x="4791" y="2160"/>
                </a:lnTo>
                <a:lnTo>
                  <a:pt x="6577" y="982"/>
                </a:lnTo>
                <a:lnTo>
                  <a:pt x="8608" y="0"/>
                </a:lnTo>
                <a:lnTo>
                  <a:pt x="13033" y="0"/>
                </a:lnTo>
                <a:lnTo>
                  <a:pt x="15023" y="982"/>
                </a:lnTo>
                <a:lnTo>
                  <a:pt x="16809" y="2160"/>
                </a:lnTo>
                <a:lnTo>
                  <a:pt x="18474" y="3927"/>
                </a:lnTo>
                <a:lnTo>
                  <a:pt x="19814" y="6087"/>
                </a:lnTo>
                <a:lnTo>
                  <a:pt x="20341" y="7069"/>
                </a:lnTo>
                <a:lnTo>
                  <a:pt x="20788" y="8247"/>
                </a:lnTo>
                <a:lnTo>
                  <a:pt x="21153" y="9622"/>
                </a:lnTo>
                <a:lnTo>
                  <a:pt x="21397" y="10800"/>
                </a:lnTo>
                <a:lnTo>
                  <a:pt x="21600" y="12175"/>
                </a:lnTo>
                <a:lnTo>
                  <a:pt x="21600" y="14727"/>
                </a:lnTo>
                <a:lnTo>
                  <a:pt x="21478" y="15905"/>
                </a:lnTo>
                <a:lnTo>
                  <a:pt x="21316" y="16887"/>
                </a:lnTo>
                <a:lnTo>
                  <a:pt x="21072" y="18065"/>
                </a:lnTo>
                <a:lnTo>
                  <a:pt x="20504" y="20225"/>
                </a:lnTo>
                <a:lnTo>
                  <a:pt x="19651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4"/>
          <p:cNvSpPr/>
          <p:nvPr/>
        </p:nvSpPr>
        <p:spPr>
          <a:xfrm>
            <a:off x="1660525" y="2032000"/>
            <a:ext cx="1265238" cy="73027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8" name="Google Shape;318;p14"/>
          <p:cNvCxnSpPr/>
          <p:nvPr/>
        </p:nvCxnSpPr>
        <p:spPr>
          <a:xfrm flipH="1" rot="10800000">
            <a:off x="2297110" y="1976435"/>
            <a:ext cx="1590" cy="55565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9" name="Google Shape;319;p14"/>
          <p:cNvCxnSpPr/>
          <p:nvPr/>
        </p:nvCxnSpPr>
        <p:spPr>
          <a:xfrm flipH="1">
            <a:off x="7008811" y="1725610"/>
            <a:ext cx="687391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0" name="Google Shape;320;p14"/>
          <p:cNvCxnSpPr/>
          <p:nvPr/>
        </p:nvCxnSpPr>
        <p:spPr>
          <a:xfrm flipH="1">
            <a:off x="6518272" y="2498724"/>
            <a:ext cx="1177929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1" name="Google Shape;321;p14"/>
          <p:cNvSpPr txBox="1"/>
          <p:nvPr/>
        </p:nvSpPr>
        <p:spPr>
          <a:xfrm>
            <a:off x="66675" y="3022108"/>
            <a:ext cx="676102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 of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epididymis</a:t>
            </a:r>
            <a:endParaRPr/>
          </a:p>
        </p:txBody>
      </p:sp>
      <p:sp>
        <p:nvSpPr>
          <p:cNvPr id="322" name="Google Shape;322;p14"/>
          <p:cNvSpPr txBox="1"/>
          <p:nvPr/>
        </p:nvSpPr>
        <p:spPr>
          <a:xfrm>
            <a:off x="66675" y="4279409"/>
            <a:ext cx="927993" cy="41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Testis, covered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tunica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albuginea</a:t>
            </a:r>
            <a:endParaRPr/>
          </a:p>
        </p:txBody>
      </p:sp>
      <p:sp>
        <p:nvSpPr>
          <p:cNvPr id="323" name="Google Shape;323;p14"/>
          <p:cNvSpPr txBox="1"/>
          <p:nvPr/>
        </p:nvSpPr>
        <p:spPr>
          <a:xfrm>
            <a:off x="66674" y="5117609"/>
            <a:ext cx="1075891" cy="13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Tail of epididymis</a:t>
            </a:r>
            <a:endParaRPr/>
          </a:p>
        </p:txBody>
      </p:sp>
      <p:sp>
        <p:nvSpPr>
          <p:cNvPr id="324" name="Google Shape;324;p14"/>
          <p:cNvSpPr txBox="1"/>
          <p:nvPr/>
        </p:nvSpPr>
        <p:spPr>
          <a:xfrm>
            <a:off x="66675" y="5460509"/>
            <a:ext cx="845022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Scrotum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(folded down)</a:t>
            </a:r>
            <a:endParaRPr/>
          </a:p>
        </p:txBody>
      </p:sp>
      <p:sp>
        <p:nvSpPr>
          <p:cNvPr id="325" name="Google Shape;325;p14"/>
          <p:cNvSpPr txBox="1"/>
          <p:nvPr/>
        </p:nvSpPr>
        <p:spPr>
          <a:xfrm>
            <a:off x="4114800" y="3018933"/>
            <a:ext cx="676102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 of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epididymis</a:t>
            </a:r>
            <a:endParaRPr/>
          </a:p>
        </p:txBody>
      </p:sp>
      <p:sp>
        <p:nvSpPr>
          <p:cNvPr id="326" name="Google Shape;326;p14"/>
          <p:cNvSpPr txBox="1"/>
          <p:nvPr/>
        </p:nvSpPr>
        <p:spPr>
          <a:xfrm>
            <a:off x="4114800" y="3387234"/>
            <a:ext cx="542095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Ductus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deferens</a:t>
            </a:r>
            <a:endParaRPr/>
          </a:p>
        </p:txBody>
      </p:sp>
      <p:sp>
        <p:nvSpPr>
          <p:cNvPr id="327" name="Google Shape;327;p14"/>
          <p:cNvSpPr txBox="1"/>
          <p:nvPr/>
        </p:nvSpPr>
        <p:spPr>
          <a:xfrm>
            <a:off x="4114800" y="3768234"/>
            <a:ext cx="492547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Efferent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ductule</a:t>
            </a:r>
            <a:endParaRPr/>
          </a:p>
        </p:txBody>
      </p:sp>
      <p:sp>
        <p:nvSpPr>
          <p:cNvPr id="328" name="Google Shape;328;p14"/>
          <p:cNvSpPr txBox="1"/>
          <p:nvPr/>
        </p:nvSpPr>
        <p:spPr>
          <a:xfrm>
            <a:off x="4114800" y="4339734"/>
            <a:ext cx="676102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of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epididymis</a:t>
            </a:r>
            <a:endParaRPr/>
          </a:p>
        </p:txBody>
      </p:sp>
      <p:sp>
        <p:nvSpPr>
          <p:cNvPr id="329" name="Google Shape;329;p14"/>
          <p:cNvSpPr txBox="1"/>
          <p:nvPr/>
        </p:nvSpPr>
        <p:spPr>
          <a:xfrm>
            <a:off x="4114800" y="5749434"/>
            <a:ext cx="676102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Tail of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epididymis</a:t>
            </a:r>
            <a:endParaRPr/>
          </a:p>
        </p:txBody>
      </p:sp>
      <p:sp>
        <p:nvSpPr>
          <p:cNvPr id="330" name="Google Shape;330;p14"/>
          <p:cNvSpPr txBox="1"/>
          <p:nvPr/>
        </p:nvSpPr>
        <p:spPr>
          <a:xfrm>
            <a:off x="7747000" y="5419234"/>
            <a:ext cx="605471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albuginea</a:t>
            </a:r>
            <a:endParaRPr/>
          </a:p>
        </p:txBody>
      </p:sp>
      <p:sp>
        <p:nvSpPr>
          <p:cNvPr id="331" name="Google Shape;331;p14"/>
          <p:cNvSpPr txBox="1"/>
          <p:nvPr/>
        </p:nvSpPr>
        <p:spPr>
          <a:xfrm>
            <a:off x="7747000" y="4847734"/>
            <a:ext cx="556233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vaginalis</a:t>
            </a:r>
            <a:endParaRPr/>
          </a:p>
        </p:txBody>
      </p:sp>
      <p:sp>
        <p:nvSpPr>
          <p:cNvPr id="332" name="Google Shape;332;p14"/>
          <p:cNvSpPr txBox="1"/>
          <p:nvPr/>
        </p:nvSpPr>
        <p:spPr>
          <a:xfrm>
            <a:off x="7747000" y="3704734"/>
            <a:ext cx="817241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Seminiferous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tubule</a:t>
            </a:r>
            <a:endParaRPr/>
          </a:p>
        </p:txBody>
      </p:sp>
      <p:sp>
        <p:nvSpPr>
          <p:cNvPr id="333" name="Google Shape;333;p14"/>
          <p:cNvSpPr txBox="1"/>
          <p:nvPr/>
        </p:nvSpPr>
        <p:spPr>
          <a:xfrm>
            <a:off x="7747000" y="2434733"/>
            <a:ext cx="866788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vessels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nerves</a:t>
            </a:r>
            <a:endParaRPr/>
          </a:p>
        </p:txBody>
      </p:sp>
      <p:sp>
        <p:nvSpPr>
          <p:cNvPr id="334" name="Google Shape;334;p14"/>
          <p:cNvSpPr txBox="1"/>
          <p:nvPr/>
        </p:nvSpPr>
        <p:spPr>
          <a:xfrm>
            <a:off x="7747000" y="1660033"/>
            <a:ext cx="626803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Spermatic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cord</a:t>
            </a:r>
            <a:endParaRPr/>
          </a:p>
        </p:txBody>
      </p:sp>
      <p:sp>
        <p:nvSpPr>
          <p:cNvPr id="335" name="Google Shape;335;p14"/>
          <p:cNvSpPr txBox="1"/>
          <p:nvPr/>
        </p:nvSpPr>
        <p:spPr>
          <a:xfrm>
            <a:off x="2196781" y="740969"/>
            <a:ext cx="4718688" cy="203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/>
          </a:p>
        </p:txBody>
      </p:sp>
      <p:sp>
        <p:nvSpPr>
          <p:cNvPr id="336" name="Google Shape;336;p14"/>
          <p:cNvSpPr txBox="1"/>
          <p:nvPr/>
        </p:nvSpPr>
        <p:spPr>
          <a:xfrm>
            <a:off x="2206306" y="6227369"/>
            <a:ext cx="4718688" cy="203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a: © The McGraw-Hill Companies, Inc./Dennis Strete, photographer</a:t>
            </a:r>
            <a:endParaRPr/>
          </a:p>
        </p:txBody>
      </p:sp>
      <p:sp>
        <p:nvSpPr>
          <p:cNvPr id="337" name="Google Shape;337;p14"/>
          <p:cNvSpPr txBox="1"/>
          <p:nvPr/>
        </p:nvSpPr>
        <p:spPr>
          <a:xfrm>
            <a:off x="909319" y="6300786"/>
            <a:ext cx="1517508" cy="412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27.9</a:t>
            </a:r>
            <a:endParaRPr/>
          </a:p>
        </p:txBody>
      </p:sp>
      <p:sp>
        <p:nvSpPr>
          <p:cNvPr id="338" name="Google Shape;338;p14"/>
          <p:cNvSpPr txBox="1"/>
          <p:nvPr>
            <p:ph idx="4294967295" type="sldNum"/>
          </p:nvPr>
        </p:nvSpPr>
        <p:spPr>
          <a:xfrm>
            <a:off x="8842091" y="6324600"/>
            <a:ext cx="386662" cy="375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339" name="Google Shape;339;p14"/>
          <p:cNvSpPr txBox="1"/>
          <p:nvPr/>
        </p:nvSpPr>
        <p:spPr>
          <a:xfrm>
            <a:off x="956018" y="983297"/>
            <a:ext cx="3333062" cy="241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44444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from: Saladin, Anatomy &amp; Physiology, McGraw Hill, 2018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5" name="Google Shape;345;p15"/>
          <p:cNvSpPr/>
          <p:nvPr/>
        </p:nvSpPr>
        <p:spPr>
          <a:xfrm>
            <a:off x="3667581" y="5686957"/>
            <a:ext cx="4765294" cy="570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46" name="Google Shape;346;p15"/>
          <p:cNvGrpSpPr/>
          <p:nvPr/>
        </p:nvGrpSpPr>
        <p:grpSpPr>
          <a:xfrm>
            <a:off x="-74262" y="6205459"/>
            <a:ext cx="12248975" cy="755705"/>
            <a:chOff x="-1" y="-1"/>
            <a:chExt cx="12248974" cy="755704"/>
          </a:xfrm>
        </p:grpSpPr>
        <p:sp>
          <p:nvSpPr>
            <p:cNvPr id="347" name="Google Shape;347;p15"/>
            <p:cNvSpPr/>
            <p:nvPr/>
          </p:nvSpPr>
          <p:spPr>
            <a:xfrm>
              <a:off x="2797115" y="18572"/>
              <a:ext cx="9451858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58514" y="16861"/>
              <a:ext cx="2922821" cy="73884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349" name="Google Shape;349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" y="-1"/>
              <a:ext cx="704329" cy="61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15"/>
            <p:cNvSpPr txBox="1"/>
            <p:nvPr/>
          </p:nvSpPr>
          <p:spPr>
            <a:xfrm>
              <a:off x="696109" y="153868"/>
              <a:ext cx="2223692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351" name="Google Shape;351;p15"/>
          <p:cNvSpPr txBox="1"/>
          <p:nvPr/>
        </p:nvSpPr>
        <p:spPr>
          <a:xfrm>
            <a:off x="476200" y="107948"/>
            <a:ext cx="4762600" cy="723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Testes (testicles) </a:t>
            </a:r>
            <a:endParaRPr/>
          </a:p>
        </p:txBody>
      </p:sp>
      <p:sp>
        <p:nvSpPr>
          <p:cNvPr id="352" name="Google Shape;352;p15"/>
          <p:cNvSpPr txBox="1"/>
          <p:nvPr/>
        </p:nvSpPr>
        <p:spPr>
          <a:xfrm>
            <a:off x="454866" y="1219199"/>
            <a:ext cx="8234268" cy="4419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4572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combined endocrine and exocrine glands that produce sex hormones and sperm. </a:t>
            </a:r>
            <a:endParaRPr/>
          </a:p>
          <a:p>
            <a:pPr indent="-457200" lvl="0" marL="5715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oval and slightly flattened, about 4 cm long, 3 cm from anterior to posterior, and 2.5 cm wide.</a:t>
            </a:r>
            <a:endParaRPr/>
          </a:p>
          <a:p>
            <a:pPr indent="-457200" lvl="0" marL="5715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anterior and lateral surfaces are covered by the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tunica vaginalis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. </a:t>
            </a:r>
            <a:endParaRPr/>
          </a:p>
          <a:p>
            <a:pPr indent="-457200" lvl="0" marL="5715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"/>
              <a:buChar char="●"/>
            </a:pPr>
            <a:r>
              <a:rPr b="1" i="0" lang="en-US" sz="2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tunica albuginea-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 white fibrous capsule. </a:t>
            </a:r>
            <a:endParaRPr/>
          </a:p>
          <a:p>
            <a:pPr indent="-457200" lvl="0" marL="5715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Connective tissue septa extend from the capsule into the parenchyma, dividing it into 250 to 300 wedge-shaped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lobules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. </a:t>
            </a:r>
            <a:endParaRPr/>
          </a:p>
          <a:p>
            <a:pPr indent="-457200" lvl="0" marL="5715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"/>
              <a:buChar char="●"/>
            </a:pPr>
            <a:r>
              <a:rPr b="1" i="0" lang="en-US" sz="2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seminiferous</a:t>
            </a:r>
            <a:r>
              <a:rPr b="0" baseline="30000" i="0" lang="en-US" sz="2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tubules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—slender ducts up to 70 cm long in which the sperm are produced.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6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8" name="Google Shape;358;p16"/>
          <p:cNvSpPr/>
          <p:nvPr/>
        </p:nvSpPr>
        <p:spPr>
          <a:xfrm>
            <a:off x="3667581" y="5686957"/>
            <a:ext cx="4765294" cy="570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59" name="Google Shape;359;p16"/>
          <p:cNvGrpSpPr/>
          <p:nvPr/>
        </p:nvGrpSpPr>
        <p:grpSpPr>
          <a:xfrm>
            <a:off x="-74262" y="6205459"/>
            <a:ext cx="12248975" cy="755705"/>
            <a:chOff x="-1" y="-1"/>
            <a:chExt cx="12248974" cy="755704"/>
          </a:xfrm>
        </p:grpSpPr>
        <p:sp>
          <p:nvSpPr>
            <p:cNvPr id="360" name="Google Shape;360;p16"/>
            <p:cNvSpPr/>
            <p:nvPr/>
          </p:nvSpPr>
          <p:spPr>
            <a:xfrm>
              <a:off x="2797115" y="18572"/>
              <a:ext cx="9451858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58514" y="16861"/>
              <a:ext cx="2922821" cy="73884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362" name="Google Shape;362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" y="-1"/>
              <a:ext cx="704329" cy="61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3" name="Google Shape;363;p16"/>
            <p:cNvSpPr txBox="1"/>
            <p:nvPr/>
          </p:nvSpPr>
          <p:spPr>
            <a:xfrm>
              <a:off x="696109" y="153868"/>
              <a:ext cx="2223692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364" name="Google Shape;364;p16"/>
          <p:cNvSpPr txBox="1"/>
          <p:nvPr/>
        </p:nvSpPr>
        <p:spPr>
          <a:xfrm>
            <a:off x="184621" y="692150"/>
            <a:ext cx="8329453" cy="3136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048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63543" lvl="0" marL="57784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Char char="●"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The testes contain the</a:t>
            </a:r>
            <a:r>
              <a:rPr b="0" i="0" lang="en-US" sz="1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seminiferous tubules, straight tubules, rete testes, efferent ductules,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and the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Leydig (interstitial) cells </a:t>
            </a:r>
            <a:endParaRPr/>
          </a:p>
          <a:p>
            <a:pPr indent="-457200" lvl="0" marL="5715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Char char="●"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interstitial</a:t>
            </a:r>
            <a:r>
              <a:rPr b="0" baseline="30000" i="0" lang="en-US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endocrine cells,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the source of testosterone.</a:t>
            </a:r>
            <a:endParaRPr/>
          </a:p>
          <a:p>
            <a:pPr indent="-457200" lvl="0" marL="5715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Char char="●"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nurse cells (supporting cells, sustentocytes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) -blood-testis barrier</a:t>
            </a:r>
            <a:endParaRPr/>
          </a:p>
        </p:txBody>
      </p:sp>
      <p:sp>
        <p:nvSpPr>
          <p:cNvPr id="365" name="Google Shape;365;p16"/>
          <p:cNvSpPr txBox="1"/>
          <p:nvPr/>
        </p:nvSpPr>
        <p:spPr>
          <a:xfrm>
            <a:off x="476200" y="107948"/>
            <a:ext cx="4762600" cy="723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Testes (testicles) </a:t>
            </a:r>
            <a:endParaRPr/>
          </a:p>
        </p:txBody>
      </p:sp>
      <p:grpSp>
        <p:nvGrpSpPr>
          <p:cNvPr id="366" name="Google Shape;366;p16"/>
          <p:cNvGrpSpPr/>
          <p:nvPr/>
        </p:nvGrpSpPr>
        <p:grpSpPr>
          <a:xfrm>
            <a:off x="133191" y="3966726"/>
            <a:ext cx="980383" cy="1007347"/>
            <a:chOff x="-1" y="-2"/>
            <a:chExt cx="980381" cy="1007346"/>
          </a:xfrm>
        </p:grpSpPr>
        <p:sp>
          <p:nvSpPr>
            <p:cNvPr id="367" name="Google Shape;367;p16"/>
            <p:cNvSpPr/>
            <p:nvPr/>
          </p:nvSpPr>
          <p:spPr>
            <a:xfrm>
              <a:off x="-1" y="-2"/>
              <a:ext cx="980381" cy="1007346"/>
            </a:xfrm>
            <a:prstGeom prst="ellipse">
              <a:avLst/>
            </a:prstGeom>
            <a:solidFill>
              <a:srgbClr val="97154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F1F1"/>
                </a:buClr>
                <a:buSzPts val="1200"/>
                <a:buFont typeface="Trebuchet MS"/>
                <a:buNone/>
              </a:pPr>
              <a:r>
                <a:t/>
              </a:r>
              <a:endParaRPr b="0" i="0" sz="1200" u="none" cap="none" strike="noStrike">
                <a:solidFill>
                  <a:srgbClr val="F1F1F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165066" y="169586"/>
              <a:ext cx="650365" cy="668155"/>
            </a:xfrm>
            <a:prstGeom prst="ellipse">
              <a:avLst/>
            </a:prstGeom>
            <a:solidFill>
              <a:srgbClr val="B13B3C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F1F1"/>
                </a:buClr>
                <a:buSzPts val="1200"/>
                <a:buFont typeface="Trebuchet MS"/>
                <a:buNone/>
              </a:pPr>
              <a:r>
                <a:t/>
              </a:r>
              <a:endParaRPr b="0" i="0" sz="1200" u="none" cap="none" strike="noStrike">
                <a:solidFill>
                  <a:srgbClr val="F1F1F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369" name="Google Shape;369;p16"/>
            <p:cNvGrpSpPr/>
            <p:nvPr/>
          </p:nvGrpSpPr>
          <p:grpSpPr>
            <a:xfrm>
              <a:off x="142131" y="146023"/>
              <a:ext cx="696265" cy="715340"/>
              <a:chOff x="-2" y="-2"/>
              <a:chExt cx="696264" cy="715339"/>
            </a:xfrm>
          </p:grpSpPr>
          <p:sp>
            <p:nvSpPr>
              <p:cNvPr id="370" name="Google Shape;370;p16"/>
              <p:cNvSpPr/>
              <p:nvPr/>
            </p:nvSpPr>
            <p:spPr>
              <a:xfrm>
                <a:off x="-2" y="-1"/>
                <a:ext cx="696261" cy="715332"/>
              </a:xfrm>
              <a:prstGeom prst="rect">
                <a:avLst/>
              </a:prstGeom>
              <a:solidFill>
                <a:srgbClr val="97154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Trebuchet MS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image3.png" id="371" name="Google Shape;371;p1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" y="-2"/>
                <a:ext cx="696260" cy="7153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72" name="Google Shape;372;p16"/>
          <p:cNvSpPr txBox="1"/>
          <p:nvPr/>
        </p:nvSpPr>
        <p:spPr>
          <a:xfrm>
            <a:off x="1619211" y="4082508"/>
            <a:ext cx="6868091" cy="11430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function of BTB?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7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8" name="Google Shape;378;p17"/>
          <p:cNvSpPr/>
          <p:nvPr/>
        </p:nvSpPr>
        <p:spPr>
          <a:xfrm>
            <a:off x="3667581" y="5686957"/>
            <a:ext cx="4765294" cy="570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79" name="Google Shape;379;p17"/>
          <p:cNvGrpSpPr/>
          <p:nvPr/>
        </p:nvGrpSpPr>
        <p:grpSpPr>
          <a:xfrm>
            <a:off x="-74262" y="6205459"/>
            <a:ext cx="12248975" cy="755705"/>
            <a:chOff x="-1" y="-1"/>
            <a:chExt cx="12248974" cy="755704"/>
          </a:xfrm>
        </p:grpSpPr>
        <p:sp>
          <p:nvSpPr>
            <p:cNvPr id="380" name="Google Shape;380;p17"/>
            <p:cNvSpPr/>
            <p:nvPr/>
          </p:nvSpPr>
          <p:spPr>
            <a:xfrm>
              <a:off x="2797115" y="18572"/>
              <a:ext cx="9451858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58514" y="16861"/>
              <a:ext cx="2922821" cy="73884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382" name="Google Shape;382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" y="-1"/>
              <a:ext cx="704329" cy="61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3" name="Google Shape;383;p17"/>
            <p:cNvSpPr txBox="1"/>
            <p:nvPr/>
          </p:nvSpPr>
          <p:spPr>
            <a:xfrm>
              <a:off x="696109" y="153868"/>
              <a:ext cx="2223692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384" name="Google Shape;384;p17"/>
          <p:cNvSpPr txBox="1"/>
          <p:nvPr/>
        </p:nvSpPr>
        <p:spPr>
          <a:xfrm>
            <a:off x="260201" y="1537406"/>
            <a:ext cx="8623598" cy="321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4572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rete testis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a network embedded in the capsule on the posterior side of the testis collect sperm from seminiferous tubules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arterial supply</a:t>
            </a: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testicular artery supplies each testis</a:t>
            </a:r>
            <a:endParaRPr/>
          </a:p>
          <a:p>
            <a:pPr indent="-381000" lvl="0" marL="4953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b="1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venous drainag</a:t>
            </a: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- blood leaves the testes through the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pampiniform plexus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converge to form the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testicular veins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 testicular vein drain to inferior vena cava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left one drains into left renal vein</a:t>
            </a:r>
            <a:endParaRPr/>
          </a:p>
          <a:p>
            <a:pPr indent="-1714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953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b="1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testicular nerves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spinal cord segments T10 and T11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carrying sensory fibers concerned with pain and motor fibers regulating blood flow</a:t>
            </a:r>
            <a:endParaRPr/>
          </a:p>
        </p:txBody>
      </p:sp>
      <p:sp>
        <p:nvSpPr>
          <p:cNvPr id="385" name="Google Shape;385;p17"/>
          <p:cNvSpPr txBox="1"/>
          <p:nvPr/>
        </p:nvSpPr>
        <p:spPr>
          <a:xfrm>
            <a:off x="476200" y="107948"/>
            <a:ext cx="4762600" cy="723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Testes (testicles)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1" name="Google Shape;391;p18"/>
          <p:cNvSpPr/>
          <p:nvPr/>
        </p:nvSpPr>
        <p:spPr>
          <a:xfrm>
            <a:off x="3667581" y="5686957"/>
            <a:ext cx="4765294" cy="570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92" name="Google Shape;392;p18"/>
          <p:cNvGrpSpPr/>
          <p:nvPr/>
        </p:nvGrpSpPr>
        <p:grpSpPr>
          <a:xfrm>
            <a:off x="-74262" y="6205459"/>
            <a:ext cx="12248975" cy="755705"/>
            <a:chOff x="-1" y="-1"/>
            <a:chExt cx="12248974" cy="755704"/>
          </a:xfrm>
        </p:grpSpPr>
        <p:sp>
          <p:nvSpPr>
            <p:cNvPr id="393" name="Google Shape;393;p18"/>
            <p:cNvSpPr/>
            <p:nvPr/>
          </p:nvSpPr>
          <p:spPr>
            <a:xfrm>
              <a:off x="2797115" y="18572"/>
              <a:ext cx="9451858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58514" y="16861"/>
              <a:ext cx="2922821" cy="73884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395" name="Google Shape;395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" y="-1"/>
              <a:ext cx="704329" cy="61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18"/>
            <p:cNvSpPr txBox="1"/>
            <p:nvPr/>
          </p:nvSpPr>
          <p:spPr>
            <a:xfrm>
              <a:off x="696109" y="153868"/>
              <a:ext cx="2223692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397" name="Google Shape;397;p18"/>
          <p:cNvSpPr txBox="1"/>
          <p:nvPr/>
        </p:nvSpPr>
        <p:spPr>
          <a:xfrm>
            <a:off x="493340" y="1574012"/>
            <a:ext cx="8157320" cy="3470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4572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the sperm travel through a series of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spermatic ducts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to reach the urethra </a:t>
            </a:r>
            <a:endParaRPr/>
          </a:p>
          <a:p>
            <a:pPr indent="-457200" lvl="0" marL="5715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"/>
              <a:buChar char="●"/>
            </a:pPr>
            <a:r>
              <a:rPr b="1" i="0" lang="en-US" sz="20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efferent ductules   -</a:t>
            </a:r>
            <a:r>
              <a:rPr b="0" i="0" lang="en-US" sz="20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	About 12 small efferent ductules arise from the posterior side of the testis </a:t>
            </a:r>
            <a:endParaRPr/>
          </a:p>
          <a:p>
            <a:pPr indent="-457200" lvl="0" marL="5715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"/>
              <a:buChar char="●"/>
            </a:pPr>
            <a:r>
              <a:rPr b="1" i="0" lang="en-US" sz="20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duct of the epididymis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(head, body and tail) -</a:t>
            </a:r>
            <a:r>
              <a:rPr b="0" i="0" lang="en-US" sz="20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	sperm maturation and storage in the head and body of the epididymis. . 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ductus (vas) deferens - I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passes upward through the spermatic cord and inguinal canal and enters the pelvic cavity. </a:t>
            </a:r>
            <a:endParaRPr b="0" i="0" sz="12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66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66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81000" lvl="0" marL="495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ejaculatory duct - passes through the prostate and empties into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urethra </a:t>
            </a:r>
            <a:endParaRPr/>
          </a:p>
        </p:txBody>
      </p:sp>
      <p:sp>
        <p:nvSpPr>
          <p:cNvPr id="398" name="Google Shape;398;p18"/>
          <p:cNvSpPr txBox="1"/>
          <p:nvPr/>
        </p:nvSpPr>
        <p:spPr>
          <a:xfrm>
            <a:off x="83156" y="285749"/>
            <a:ext cx="5828086" cy="723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Spermatic Ducts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4" name="Google Shape;404;p19"/>
          <p:cNvSpPr/>
          <p:nvPr/>
        </p:nvSpPr>
        <p:spPr>
          <a:xfrm>
            <a:off x="3667581" y="5686957"/>
            <a:ext cx="4765294" cy="570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05" name="Google Shape;405;p19"/>
          <p:cNvGrpSpPr/>
          <p:nvPr/>
        </p:nvGrpSpPr>
        <p:grpSpPr>
          <a:xfrm>
            <a:off x="-74262" y="6205459"/>
            <a:ext cx="12248975" cy="755705"/>
            <a:chOff x="-1" y="-1"/>
            <a:chExt cx="12248974" cy="755704"/>
          </a:xfrm>
        </p:grpSpPr>
        <p:sp>
          <p:nvSpPr>
            <p:cNvPr id="406" name="Google Shape;406;p19"/>
            <p:cNvSpPr/>
            <p:nvPr/>
          </p:nvSpPr>
          <p:spPr>
            <a:xfrm>
              <a:off x="2797115" y="18572"/>
              <a:ext cx="9451858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58514" y="16861"/>
              <a:ext cx="2922821" cy="73884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408" name="Google Shape;408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" y="-1"/>
              <a:ext cx="704329" cy="61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p19"/>
            <p:cNvSpPr txBox="1"/>
            <p:nvPr/>
          </p:nvSpPr>
          <p:spPr>
            <a:xfrm>
              <a:off x="696109" y="153868"/>
              <a:ext cx="2223692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410" name="Google Shape;410;p19"/>
          <p:cNvSpPr txBox="1"/>
          <p:nvPr/>
        </p:nvSpPr>
        <p:spPr>
          <a:xfrm>
            <a:off x="315540" y="1022241"/>
            <a:ext cx="8157320" cy="5092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ductus (vas) deferens</a:t>
            </a:r>
            <a:endParaRPr b="0" i="0" sz="24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6A3"/>
              </a:buClr>
              <a:buSzPts val="2400"/>
              <a:buFont typeface="Arial"/>
              <a:buNone/>
            </a:pPr>
            <a:br>
              <a:rPr b="1" i="0" lang="en-US" sz="2400" u="none" cap="none" strike="noStrike">
                <a:solidFill>
                  <a:srgbClr val="0076A3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distal end of the ductus deferens enlarges to form the </a:t>
            </a:r>
            <a:r>
              <a:rPr b="1" i="0" lang="en-US" sz="18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ampulla,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it is joined by a short duct from the seminal vesicle to form the </a:t>
            </a:r>
            <a:r>
              <a:rPr b="1" i="0" lang="en-US" sz="18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ejaculatory duct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0076A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smooth muscular coat of the ductus deferens is similar to the tail region of the epididymis (i.e., </a:t>
            </a:r>
            <a:r>
              <a:rPr b="1" i="0" lang="en-US" sz="12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inner longitudinal layer, middle circular layer,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0" lang="en-US" sz="12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outer longitudinal layer of smooth muscle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and contributes to the force of emission.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5" lvl="0" marL="39370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1314"/>
              </a:buClr>
              <a:buSzPts val="1400"/>
              <a:buFont typeface="Arial"/>
              <a:buChar char="●"/>
            </a:pPr>
            <a:r>
              <a:rPr b="1" i="0" lang="en-US" sz="1400" u="none" cap="none" strike="noStrike">
                <a:solidFill>
                  <a:srgbClr val="9E1314"/>
                </a:solidFill>
                <a:latin typeface="Arial"/>
                <a:ea typeface="Arial"/>
                <a:cs typeface="Arial"/>
                <a:sym typeface="Arial"/>
              </a:rPr>
              <a:t>Arterial Supply. </a:t>
            </a:r>
            <a:r>
              <a:rPr b="1" i="0" lang="en-US" sz="12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artery of the ductus deferens,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arises from the internal iliac artery and anastomoses with the testicular artery. 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9E1314"/>
              </a:buClr>
              <a:buSzPts val="1400"/>
              <a:buFont typeface="Times"/>
              <a:buChar char="•"/>
            </a:pPr>
            <a:r>
              <a:rPr b="1" i="0" lang="en-US" sz="1400" u="none" cap="none" strike="noStrike">
                <a:solidFill>
                  <a:srgbClr val="9E1314"/>
                </a:solidFill>
                <a:latin typeface="Times"/>
                <a:ea typeface="Times"/>
                <a:cs typeface="Times"/>
                <a:sym typeface="Times"/>
              </a:rPr>
              <a:t>Venous Drainage. </a:t>
            </a:r>
            <a:r>
              <a:rPr b="1" i="0" lang="en-US" sz="1300" u="none" cap="none" strike="noStrike">
                <a:solidFill>
                  <a:srgbClr val="231F20"/>
                </a:solidFill>
                <a:latin typeface="Times"/>
                <a:ea typeface="Times"/>
                <a:cs typeface="Times"/>
                <a:sym typeface="Times"/>
              </a:rPr>
              <a:t>The venous drainage of the ductus deferens is to the </a:t>
            </a:r>
            <a:r>
              <a:rPr b="1" i="0" lang="en-US" sz="1200" u="none" cap="none" strike="noStrike">
                <a:solidFill>
                  <a:srgbClr val="404041"/>
                </a:solidFill>
                <a:latin typeface="Times"/>
                <a:ea typeface="Times"/>
                <a:cs typeface="Times"/>
                <a:sym typeface="Times"/>
              </a:rPr>
              <a:t>testicular vein </a:t>
            </a:r>
            <a:r>
              <a:rPr b="1" i="0" lang="en-US" sz="1300" u="none" cap="none" strike="noStrike">
                <a:solidFill>
                  <a:srgbClr val="231F20"/>
                </a:solidFill>
                <a:latin typeface="Times"/>
                <a:ea typeface="Times"/>
                <a:cs typeface="Times"/>
                <a:sym typeface="Times"/>
              </a:rPr>
              <a:t>and the </a:t>
            </a:r>
            <a:r>
              <a:rPr b="1" i="0" lang="en-US" sz="1200" u="none" cap="none" strike="noStrike">
                <a:solidFill>
                  <a:srgbClr val="404041"/>
                </a:solidFill>
                <a:latin typeface="Times"/>
                <a:ea typeface="Times"/>
                <a:cs typeface="Times"/>
                <a:sym typeface="Times"/>
              </a:rPr>
              <a:t>distal pampiniform plexus</a:t>
            </a:r>
            <a:r>
              <a:rPr b="1" i="0" lang="en-US" sz="1300" u="none" cap="none" strike="noStrike">
                <a:solidFill>
                  <a:srgbClr val="231F20"/>
                </a:solidFill>
                <a:latin typeface="Times"/>
                <a:ea typeface="Times"/>
                <a:cs typeface="Times"/>
                <a:sym typeface="Times"/>
              </a:rPr>
              <a:t>. </a:t>
            </a:r>
            <a:br>
              <a:rPr b="1" i="0" lang="en-US" sz="1300" u="none" cap="none" strike="noStrike">
                <a:solidFill>
                  <a:srgbClr val="231F20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b="1" i="0" lang="en-US" sz="1400" u="none" cap="none" strike="noStrike">
                <a:solidFill>
                  <a:srgbClr val="9E1314"/>
                </a:solidFill>
                <a:latin typeface="Times"/>
                <a:ea typeface="Times"/>
                <a:cs typeface="Times"/>
                <a:sym typeface="Times"/>
              </a:rPr>
              <a:t>Clinical Consideration: Vasectomy.</a:t>
            </a:r>
            <a:endParaRPr/>
          </a:p>
          <a:p>
            <a:pPr indent="-139694" lvl="0" marL="342894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9E1314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11" name="Google Shape;411;p19"/>
          <p:cNvSpPr txBox="1"/>
          <p:nvPr/>
        </p:nvSpPr>
        <p:spPr>
          <a:xfrm>
            <a:off x="83156" y="285749"/>
            <a:ext cx="5828086" cy="723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Spermatic Ducts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/>
          <p:nvPr>
            <p:ph type="title"/>
          </p:nvPr>
        </p:nvSpPr>
        <p:spPr>
          <a:xfrm>
            <a:off x="311698" y="273570"/>
            <a:ext cx="8520604" cy="572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eorgia"/>
              <a:buNone/>
            </a:pPr>
            <a:r>
              <a:rPr b="1" lang="en-US" sz="2600">
                <a:latin typeface="Georgia"/>
                <a:ea typeface="Georgia"/>
                <a:cs typeface="Georgia"/>
                <a:sym typeface="Georgia"/>
              </a:rPr>
              <a:t>LEARNING OUTCOMES</a:t>
            </a:r>
            <a:endParaRPr/>
          </a:p>
        </p:txBody>
      </p:sp>
      <p:sp>
        <p:nvSpPr>
          <p:cNvPr id="39" name="Google Shape;39;p2"/>
          <p:cNvSpPr txBox="1"/>
          <p:nvPr>
            <p:ph idx="1" type="body"/>
          </p:nvPr>
        </p:nvSpPr>
        <p:spPr>
          <a:xfrm>
            <a:off x="311698" y="1073096"/>
            <a:ext cx="8520604" cy="43870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</a:pPr>
            <a:r>
              <a:rPr b="1" lang="en-US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As a result of the lesson you will be able to: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32152" lvl="0" marL="290193" rtl="0" algn="just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Char char="❏"/>
            </a:pPr>
            <a:r>
              <a:rPr b="1" i="1" lang="en-US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lang="en-US" sz="1300"/>
              <a:t>dentify the most fundamental biological distinction between male and female; </a:t>
            </a:r>
            <a:endParaRPr sz="1300"/>
          </a:p>
          <a:p>
            <a:pPr indent="-232152" lvl="0" marL="290193" rtl="0" algn="just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Char char="❏"/>
            </a:pPr>
            <a:r>
              <a:rPr b="1" lang="en-US" sz="13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define </a:t>
            </a:r>
            <a:r>
              <a:rPr i="1" lang="en-US"/>
              <a:t>primary sex organs, secondary sex organs, </a:t>
            </a:r>
            <a:r>
              <a:rPr b="1" lang="en-US" sz="13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and </a:t>
            </a:r>
            <a:r>
              <a:rPr i="1" lang="en-US"/>
              <a:t>secondary sex characteristics; </a:t>
            </a:r>
            <a:endParaRPr/>
          </a:p>
          <a:p>
            <a:pPr indent="-232152" lvl="0" marL="290193" rtl="0" algn="just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Char char="❏"/>
            </a:pPr>
            <a:r>
              <a:rPr b="1" i="1" lang="en-US" sz="13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explain the role of the sex chromosomes in determining sex; </a:t>
            </a:r>
            <a:endParaRPr/>
          </a:p>
          <a:p>
            <a:pPr indent="-232152" lvl="0" marL="290193" rtl="0" algn="just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Char char="❏"/>
            </a:pPr>
            <a:r>
              <a:rPr b="1" i="1" lang="en-US" sz="13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describe the anatomy of the scrotum, testes, and penis; </a:t>
            </a:r>
            <a:endParaRPr/>
          </a:p>
          <a:p>
            <a:pPr indent="-232152" lvl="0" marL="290193" rtl="0" algn="just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Char char="❏"/>
            </a:pPr>
            <a:r>
              <a:rPr b="1" i="1" lang="en-US" sz="13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describe the pathway taken by a sperm cell from its formation to its ejaculation, naming all the passages it travels;</a:t>
            </a:r>
            <a:endParaRPr/>
          </a:p>
          <a:p>
            <a:pPr indent="-232152" lvl="0" marL="290193" rtl="0" algn="just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Char char="❏"/>
            </a:pPr>
            <a:r>
              <a:rPr b="1" i="1" lang="en-US" sz="13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state the names, locations, and functions of the male accessory reproductive glands. </a:t>
            </a:r>
            <a:endParaRPr/>
          </a:p>
          <a:p>
            <a:pPr indent="-232152" lvl="0" marL="290193" rtl="0" algn="just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Char char="❏"/>
            </a:pPr>
            <a:r>
              <a:rPr b="1" i="1" lang="en-US" sz="13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describe the hormonal control of puberty; </a:t>
            </a:r>
            <a:endParaRPr/>
          </a:p>
          <a:p>
            <a:pPr indent="-232152" lvl="0" marL="290193" rtl="0" algn="just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Char char="❏"/>
            </a:pPr>
            <a:r>
              <a:rPr b="1" i="1" lang="en-US" sz="13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describe the resulting changes in the male body;</a:t>
            </a:r>
            <a:endParaRPr/>
          </a:p>
          <a:p>
            <a:pPr indent="-232152" lvl="0" marL="290193" rtl="0" algn="just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Char char="❏"/>
            </a:pPr>
            <a:r>
              <a:rPr b="1" i="1" lang="en-US" sz="13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define and describe male climacteric and the effect of aging on male reproductive function.</a:t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667581" y="5686957"/>
            <a:ext cx="4765294" cy="570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2" name="Google Shape;42;p2"/>
          <p:cNvGrpSpPr/>
          <p:nvPr/>
        </p:nvGrpSpPr>
        <p:grpSpPr>
          <a:xfrm>
            <a:off x="-74262" y="6205459"/>
            <a:ext cx="12248975" cy="755705"/>
            <a:chOff x="-1" y="-1"/>
            <a:chExt cx="12248974" cy="755704"/>
          </a:xfrm>
        </p:grpSpPr>
        <p:sp>
          <p:nvSpPr>
            <p:cNvPr id="43" name="Google Shape;43;p2"/>
            <p:cNvSpPr/>
            <p:nvPr/>
          </p:nvSpPr>
          <p:spPr>
            <a:xfrm>
              <a:off x="2797115" y="18572"/>
              <a:ext cx="9451858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514" y="16861"/>
              <a:ext cx="2922821" cy="73884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45" name="Google Shape;45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" y="-1"/>
              <a:ext cx="704329" cy="61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2"/>
            <p:cNvSpPr txBox="1"/>
            <p:nvPr/>
          </p:nvSpPr>
          <p:spPr>
            <a:xfrm>
              <a:off x="696109" y="153868"/>
              <a:ext cx="2223692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2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0"/>
          <p:cNvSpPr txBox="1"/>
          <p:nvPr>
            <p:ph idx="4294967295" type="sldNum"/>
          </p:nvPr>
        </p:nvSpPr>
        <p:spPr>
          <a:xfrm>
            <a:off x="8842091" y="6324600"/>
            <a:ext cx="386662" cy="375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417" name="Google Shape;417;p20"/>
          <p:cNvSpPr txBox="1"/>
          <p:nvPr/>
        </p:nvSpPr>
        <p:spPr>
          <a:xfrm>
            <a:off x="785494" y="6311900"/>
            <a:ext cx="1965962" cy="412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27.11b</a:t>
            </a:r>
            <a:endParaRPr/>
          </a:p>
        </p:txBody>
      </p:sp>
      <p:pic>
        <p:nvPicPr>
          <p:cNvPr descr="image3.jpeg" id="418" name="Google Shape;4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1335" y="114300"/>
            <a:ext cx="416719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0"/>
          <p:cNvSpPr txBox="1"/>
          <p:nvPr/>
        </p:nvSpPr>
        <p:spPr>
          <a:xfrm>
            <a:off x="7299325" y="1223472"/>
            <a:ext cx="513693" cy="13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Ampulla</a:t>
            </a:r>
            <a:endParaRPr/>
          </a:p>
        </p:txBody>
      </p:sp>
      <p:sp>
        <p:nvSpPr>
          <p:cNvPr id="420" name="Google Shape;420;p20"/>
          <p:cNvSpPr txBox="1"/>
          <p:nvPr/>
        </p:nvSpPr>
        <p:spPr>
          <a:xfrm>
            <a:off x="7299325" y="513859"/>
            <a:ext cx="386817" cy="13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Ureter</a:t>
            </a:r>
            <a:endParaRPr/>
          </a:p>
        </p:txBody>
      </p:sp>
      <p:sp>
        <p:nvSpPr>
          <p:cNvPr id="421" name="Google Shape;421;p20"/>
          <p:cNvSpPr txBox="1"/>
          <p:nvPr/>
        </p:nvSpPr>
        <p:spPr>
          <a:xfrm>
            <a:off x="7000875" y="3082433"/>
            <a:ext cx="294854" cy="13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Bulb</a:t>
            </a:r>
            <a:endParaRPr/>
          </a:p>
        </p:txBody>
      </p:sp>
      <p:sp>
        <p:nvSpPr>
          <p:cNvPr id="422" name="Google Shape;422;p20"/>
          <p:cNvSpPr txBox="1"/>
          <p:nvPr/>
        </p:nvSpPr>
        <p:spPr>
          <a:xfrm>
            <a:off x="7000875" y="3365009"/>
            <a:ext cx="302047" cy="13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Crus</a:t>
            </a:r>
            <a:endParaRPr/>
          </a:p>
        </p:txBody>
      </p:sp>
      <p:sp>
        <p:nvSpPr>
          <p:cNvPr id="423" name="Google Shape;423;p20"/>
          <p:cNvSpPr txBox="1"/>
          <p:nvPr/>
        </p:nvSpPr>
        <p:spPr>
          <a:xfrm>
            <a:off x="5318125" y="6620972"/>
            <a:ext cx="351533" cy="13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Penis</a:t>
            </a:r>
            <a:endParaRPr/>
          </a:p>
        </p:txBody>
      </p:sp>
      <p:cxnSp>
        <p:nvCxnSpPr>
          <p:cNvPr id="424" name="Google Shape;424;p20"/>
          <p:cNvCxnSpPr/>
          <p:nvPr/>
        </p:nvCxnSpPr>
        <p:spPr>
          <a:xfrm>
            <a:off x="3903662" y="917572"/>
            <a:ext cx="1344616" cy="1592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5" name="Google Shape;425;p20"/>
          <p:cNvCxnSpPr/>
          <p:nvPr/>
        </p:nvCxnSpPr>
        <p:spPr>
          <a:xfrm>
            <a:off x="3970337" y="2322510"/>
            <a:ext cx="1366841" cy="1592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6" name="Google Shape;426;p20"/>
          <p:cNvSpPr/>
          <p:nvPr/>
        </p:nvSpPr>
        <p:spPr>
          <a:xfrm>
            <a:off x="4256087" y="2970210"/>
            <a:ext cx="1270003" cy="3317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1718" y="2160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p20"/>
          <p:cNvCxnSpPr/>
          <p:nvPr/>
        </p:nvCxnSpPr>
        <p:spPr>
          <a:xfrm>
            <a:off x="4429123" y="3711575"/>
            <a:ext cx="163516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8" name="Google Shape;428;p20"/>
          <p:cNvCxnSpPr/>
          <p:nvPr/>
        </p:nvCxnSpPr>
        <p:spPr>
          <a:xfrm>
            <a:off x="3952872" y="4571998"/>
            <a:ext cx="642941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9" name="Google Shape;429;p20"/>
          <p:cNvCxnSpPr/>
          <p:nvPr/>
        </p:nvCxnSpPr>
        <p:spPr>
          <a:xfrm>
            <a:off x="4313235" y="6005512"/>
            <a:ext cx="1033464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0" name="Google Shape;430;p20"/>
          <p:cNvCxnSpPr/>
          <p:nvPr/>
        </p:nvCxnSpPr>
        <p:spPr>
          <a:xfrm>
            <a:off x="5632450" y="2220911"/>
            <a:ext cx="1547815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1" name="Google Shape;431;p20"/>
          <p:cNvSpPr/>
          <p:nvPr/>
        </p:nvSpPr>
        <p:spPr>
          <a:xfrm>
            <a:off x="5764212" y="2682875"/>
            <a:ext cx="1211264" cy="23336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136" y="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2" name="Google Shape;432;p20"/>
          <p:cNvCxnSpPr/>
          <p:nvPr/>
        </p:nvCxnSpPr>
        <p:spPr>
          <a:xfrm>
            <a:off x="5837237" y="4014787"/>
            <a:ext cx="1138241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3" name="Google Shape;433;p20"/>
          <p:cNvCxnSpPr/>
          <p:nvPr/>
        </p:nvCxnSpPr>
        <p:spPr>
          <a:xfrm>
            <a:off x="5657850" y="3649662"/>
            <a:ext cx="1317628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4" name="Google Shape;434;p20"/>
          <p:cNvCxnSpPr/>
          <p:nvPr/>
        </p:nvCxnSpPr>
        <p:spPr>
          <a:xfrm>
            <a:off x="5657850" y="3649662"/>
            <a:ext cx="1317628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5" name="Google Shape;435;p20"/>
          <p:cNvCxnSpPr/>
          <p:nvPr/>
        </p:nvCxnSpPr>
        <p:spPr>
          <a:xfrm>
            <a:off x="6410323" y="4751387"/>
            <a:ext cx="860427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6" name="Google Shape;436;p20"/>
          <p:cNvCxnSpPr/>
          <p:nvPr/>
        </p:nvCxnSpPr>
        <p:spPr>
          <a:xfrm flipH="1">
            <a:off x="4400548" y="5538787"/>
            <a:ext cx="1117603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7" name="Google Shape;437;p20"/>
          <p:cNvCxnSpPr/>
          <p:nvPr/>
        </p:nvCxnSpPr>
        <p:spPr>
          <a:xfrm>
            <a:off x="6161087" y="1679574"/>
            <a:ext cx="1109665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8" name="Google Shape;438;p20"/>
          <p:cNvSpPr/>
          <p:nvPr/>
        </p:nvSpPr>
        <p:spPr>
          <a:xfrm>
            <a:off x="5902325" y="1311275"/>
            <a:ext cx="1368425" cy="1349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5563" y="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9" name="Google Shape;439;p20"/>
          <p:cNvCxnSpPr/>
          <p:nvPr/>
        </p:nvCxnSpPr>
        <p:spPr>
          <a:xfrm>
            <a:off x="6632575" y="598486"/>
            <a:ext cx="638178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0" name="Google Shape;440;p20"/>
          <p:cNvSpPr/>
          <p:nvPr/>
        </p:nvSpPr>
        <p:spPr>
          <a:xfrm>
            <a:off x="5116512" y="6153150"/>
            <a:ext cx="785815" cy="20479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1" name="Google Shape;441;p20"/>
          <p:cNvCxnSpPr/>
          <p:nvPr/>
        </p:nvCxnSpPr>
        <p:spPr>
          <a:xfrm>
            <a:off x="5502273" y="6357937"/>
            <a:ext cx="1590" cy="28734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2" name="Google Shape;442;p20"/>
          <p:cNvCxnSpPr/>
          <p:nvPr/>
        </p:nvCxnSpPr>
        <p:spPr>
          <a:xfrm>
            <a:off x="3895725" y="917572"/>
            <a:ext cx="1344614" cy="159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3" name="Google Shape;443;p20"/>
          <p:cNvCxnSpPr/>
          <p:nvPr/>
        </p:nvCxnSpPr>
        <p:spPr>
          <a:xfrm>
            <a:off x="3962400" y="2322510"/>
            <a:ext cx="1366839" cy="159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4" name="Google Shape;444;p20"/>
          <p:cNvCxnSpPr/>
          <p:nvPr/>
        </p:nvCxnSpPr>
        <p:spPr>
          <a:xfrm>
            <a:off x="3978275" y="2744785"/>
            <a:ext cx="1511302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5" name="Google Shape;445;p20"/>
          <p:cNvCxnSpPr/>
          <p:nvPr/>
        </p:nvCxnSpPr>
        <p:spPr>
          <a:xfrm>
            <a:off x="3970337" y="2744785"/>
            <a:ext cx="1511303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6" name="Google Shape;446;p20"/>
          <p:cNvSpPr/>
          <p:nvPr/>
        </p:nvSpPr>
        <p:spPr>
          <a:xfrm>
            <a:off x="4248150" y="2970210"/>
            <a:ext cx="1277938" cy="3317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1645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7" name="Google Shape;447;p20"/>
          <p:cNvCxnSpPr/>
          <p:nvPr/>
        </p:nvCxnSpPr>
        <p:spPr>
          <a:xfrm>
            <a:off x="5795962" y="3154361"/>
            <a:ext cx="1179515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8" name="Google Shape;448;p20"/>
          <p:cNvCxnSpPr/>
          <p:nvPr/>
        </p:nvCxnSpPr>
        <p:spPr>
          <a:xfrm>
            <a:off x="5788023" y="3154361"/>
            <a:ext cx="1179516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9" name="Google Shape;449;p20"/>
          <p:cNvCxnSpPr/>
          <p:nvPr/>
        </p:nvCxnSpPr>
        <p:spPr>
          <a:xfrm>
            <a:off x="4419598" y="3711575"/>
            <a:ext cx="165103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0" name="Google Shape;450;p20"/>
          <p:cNvCxnSpPr/>
          <p:nvPr/>
        </p:nvCxnSpPr>
        <p:spPr>
          <a:xfrm>
            <a:off x="3944936" y="4572000"/>
            <a:ext cx="650878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1" name="Google Shape;451;p20"/>
          <p:cNvCxnSpPr/>
          <p:nvPr/>
        </p:nvCxnSpPr>
        <p:spPr>
          <a:xfrm>
            <a:off x="4289423" y="4572000"/>
            <a:ext cx="246066" cy="12224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2" name="Google Shape;452;p20"/>
          <p:cNvCxnSpPr/>
          <p:nvPr/>
        </p:nvCxnSpPr>
        <p:spPr>
          <a:xfrm>
            <a:off x="4281487" y="4571998"/>
            <a:ext cx="254003" cy="12224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3" name="Google Shape;453;p20"/>
          <p:cNvCxnSpPr/>
          <p:nvPr/>
        </p:nvCxnSpPr>
        <p:spPr>
          <a:xfrm>
            <a:off x="4305297" y="6005512"/>
            <a:ext cx="1031878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4" name="Google Shape;454;p20"/>
          <p:cNvCxnSpPr/>
          <p:nvPr/>
        </p:nvCxnSpPr>
        <p:spPr>
          <a:xfrm>
            <a:off x="5624512" y="2220911"/>
            <a:ext cx="1547815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5" name="Google Shape;455;p20"/>
          <p:cNvSpPr/>
          <p:nvPr/>
        </p:nvSpPr>
        <p:spPr>
          <a:xfrm>
            <a:off x="5764212" y="2682875"/>
            <a:ext cx="1203328" cy="24606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243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6" name="Google Shape;456;p20"/>
          <p:cNvCxnSpPr/>
          <p:nvPr/>
        </p:nvCxnSpPr>
        <p:spPr>
          <a:xfrm>
            <a:off x="5992810" y="3436937"/>
            <a:ext cx="992189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7" name="Google Shape;457;p20"/>
          <p:cNvCxnSpPr/>
          <p:nvPr/>
        </p:nvCxnSpPr>
        <p:spPr>
          <a:xfrm>
            <a:off x="6000747" y="3441697"/>
            <a:ext cx="974728" cy="159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8" name="Google Shape;458;p20"/>
          <p:cNvCxnSpPr/>
          <p:nvPr/>
        </p:nvCxnSpPr>
        <p:spPr>
          <a:xfrm>
            <a:off x="5829300" y="4014787"/>
            <a:ext cx="1138240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9" name="Google Shape;459;p20"/>
          <p:cNvSpPr/>
          <p:nvPr/>
        </p:nvSpPr>
        <p:spPr>
          <a:xfrm>
            <a:off x="4117975" y="4764087"/>
            <a:ext cx="277815" cy="37306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0738" y="2160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0"/>
          <p:cNvSpPr/>
          <p:nvPr/>
        </p:nvSpPr>
        <p:spPr>
          <a:xfrm>
            <a:off x="4108450" y="4764087"/>
            <a:ext cx="279400" cy="37306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0800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1" name="Google Shape;461;p20"/>
          <p:cNvCxnSpPr/>
          <p:nvPr/>
        </p:nvCxnSpPr>
        <p:spPr>
          <a:xfrm>
            <a:off x="5649912" y="3649662"/>
            <a:ext cx="1317628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2" name="Google Shape;462;p20"/>
          <p:cNvCxnSpPr/>
          <p:nvPr/>
        </p:nvCxnSpPr>
        <p:spPr>
          <a:xfrm>
            <a:off x="6402387" y="4751387"/>
            <a:ext cx="86042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3" name="Google Shape;463;p20"/>
          <p:cNvCxnSpPr/>
          <p:nvPr/>
        </p:nvCxnSpPr>
        <p:spPr>
          <a:xfrm flipH="1">
            <a:off x="4391023" y="5538787"/>
            <a:ext cx="1119190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4" name="Google Shape;464;p20"/>
          <p:cNvCxnSpPr/>
          <p:nvPr/>
        </p:nvCxnSpPr>
        <p:spPr>
          <a:xfrm>
            <a:off x="6153149" y="1679574"/>
            <a:ext cx="110966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5" name="Google Shape;465;p20"/>
          <p:cNvSpPr/>
          <p:nvPr/>
        </p:nvSpPr>
        <p:spPr>
          <a:xfrm>
            <a:off x="5891212" y="1311275"/>
            <a:ext cx="1371603" cy="13970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5600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6" name="Google Shape;466;p20"/>
          <p:cNvCxnSpPr/>
          <p:nvPr/>
        </p:nvCxnSpPr>
        <p:spPr>
          <a:xfrm>
            <a:off x="6624636" y="598486"/>
            <a:ext cx="638178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7" name="Google Shape;467;p20"/>
          <p:cNvSpPr/>
          <p:nvPr/>
        </p:nvSpPr>
        <p:spPr>
          <a:xfrm>
            <a:off x="5108575" y="6153150"/>
            <a:ext cx="785813" cy="20479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8" name="Google Shape;468;p20"/>
          <p:cNvCxnSpPr/>
          <p:nvPr/>
        </p:nvCxnSpPr>
        <p:spPr>
          <a:xfrm>
            <a:off x="5492748" y="6357937"/>
            <a:ext cx="1590" cy="28734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9" name="Google Shape;469;p20"/>
          <p:cNvSpPr txBox="1"/>
          <p:nvPr/>
        </p:nvSpPr>
        <p:spPr>
          <a:xfrm>
            <a:off x="3389312" y="3623772"/>
            <a:ext cx="1007803" cy="13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Ductus deferens</a:t>
            </a:r>
            <a:endParaRPr/>
          </a:p>
        </p:txBody>
      </p:sp>
      <p:sp>
        <p:nvSpPr>
          <p:cNvPr id="470" name="Google Shape;470;p20"/>
          <p:cNvSpPr txBox="1"/>
          <p:nvPr/>
        </p:nvSpPr>
        <p:spPr>
          <a:xfrm>
            <a:off x="3389312" y="5912947"/>
            <a:ext cx="887748" cy="13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Glans of penis</a:t>
            </a:r>
            <a:endParaRPr/>
          </a:p>
        </p:txBody>
      </p:sp>
      <p:sp>
        <p:nvSpPr>
          <p:cNvPr id="471" name="Google Shape;471;p20"/>
          <p:cNvSpPr txBox="1"/>
          <p:nvPr/>
        </p:nvSpPr>
        <p:spPr>
          <a:xfrm>
            <a:off x="3389312" y="6646372"/>
            <a:ext cx="1078310" cy="13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Posterior view</a:t>
            </a:r>
            <a:endParaRPr/>
          </a:p>
        </p:txBody>
      </p:sp>
      <p:sp>
        <p:nvSpPr>
          <p:cNvPr id="472" name="Google Shape;472;p20"/>
          <p:cNvSpPr txBox="1"/>
          <p:nvPr/>
        </p:nvSpPr>
        <p:spPr>
          <a:xfrm>
            <a:off x="3389312" y="5044584"/>
            <a:ext cx="690179" cy="13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Epididymis</a:t>
            </a:r>
            <a:endParaRPr/>
          </a:p>
        </p:txBody>
      </p:sp>
      <p:sp>
        <p:nvSpPr>
          <p:cNvPr id="473" name="Google Shape;473;p20"/>
          <p:cNvSpPr txBox="1"/>
          <p:nvPr/>
        </p:nvSpPr>
        <p:spPr>
          <a:xfrm>
            <a:off x="3389312" y="671022"/>
            <a:ext cx="471401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Urinary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bladder</a:t>
            </a:r>
            <a:endParaRPr/>
          </a:p>
        </p:txBody>
      </p:sp>
      <p:sp>
        <p:nvSpPr>
          <p:cNvPr id="474" name="Google Shape;474;p20"/>
          <p:cNvSpPr txBox="1"/>
          <p:nvPr/>
        </p:nvSpPr>
        <p:spPr>
          <a:xfrm>
            <a:off x="3389312" y="2245822"/>
            <a:ext cx="520887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Prostate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gland</a:t>
            </a:r>
            <a:endParaRPr/>
          </a:p>
        </p:txBody>
      </p:sp>
      <p:sp>
        <p:nvSpPr>
          <p:cNvPr id="475" name="Google Shape;475;p20"/>
          <p:cNvSpPr txBox="1"/>
          <p:nvPr/>
        </p:nvSpPr>
        <p:spPr>
          <a:xfrm>
            <a:off x="3389312" y="2652222"/>
            <a:ext cx="556171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Prostatic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urethra</a:t>
            </a:r>
            <a:endParaRPr/>
          </a:p>
        </p:txBody>
      </p:sp>
      <p:sp>
        <p:nvSpPr>
          <p:cNvPr id="476" name="Google Shape;476;p20"/>
          <p:cNvSpPr txBox="1"/>
          <p:nvPr/>
        </p:nvSpPr>
        <p:spPr>
          <a:xfrm>
            <a:off x="3389312" y="3211022"/>
            <a:ext cx="80304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Membranous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urethra</a:t>
            </a:r>
            <a:endParaRPr/>
          </a:p>
        </p:txBody>
      </p:sp>
      <p:sp>
        <p:nvSpPr>
          <p:cNvPr id="477" name="Google Shape;477;p20"/>
          <p:cNvSpPr txBox="1"/>
          <p:nvPr/>
        </p:nvSpPr>
        <p:spPr>
          <a:xfrm>
            <a:off x="3389312" y="4481022"/>
            <a:ext cx="534901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Efferent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ductules</a:t>
            </a:r>
            <a:endParaRPr/>
          </a:p>
        </p:txBody>
      </p:sp>
      <p:sp>
        <p:nvSpPr>
          <p:cNvPr id="478" name="Google Shape;478;p20"/>
          <p:cNvSpPr txBox="1"/>
          <p:nvPr/>
        </p:nvSpPr>
        <p:spPr>
          <a:xfrm>
            <a:off x="3389312" y="5446222"/>
            <a:ext cx="965201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Spongy (penile)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urethra</a:t>
            </a:r>
            <a:endParaRPr/>
          </a:p>
        </p:txBody>
      </p:sp>
      <p:sp>
        <p:nvSpPr>
          <p:cNvPr id="479" name="Google Shape;479;p20"/>
          <p:cNvSpPr txBox="1"/>
          <p:nvPr/>
        </p:nvSpPr>
        <p:spPr>
          <a:xfrm>
            <a:off x="7297735" y="1598122"/>
            <a:ext cx="499741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Seminal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vesicle</a:t>
            </a:r>
            <a:endParaRPr/>
          </a:p>
        </p:txBody>
      </p:sp>
      <p:sp>
        <p:nvSpPr>
          <p:cNvPr id="480" name="Google Shape;480;p20"/>
          <p:cNvSpPr txBox="1"/>
          <p:nvPr/>
        </p:nvSpPr>
        <p:spPr>
          <a:xfrm>
            <a:off x="7208835" y="2139458"/>
            <a:ext cx="697373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Ejaculatory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duct</a:t>
            </a:r>
            <a:endParaRPr/>
          </a:p>
        </p:txBody>
      </p:sp>
      <p:sp>
        <p:nvSpPr>
          <p:cNvPr id="481" name="Google Shape;481;p20"/>
          <p:cNvSpPr txBox="1"/>
          <p:nvPr/>
        </p:nvSpPr>
        <p:spPr>
          <a:xfrm>
            <a:off x="7005635" y="2601422"/>
            <a:ext cx="845271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Bulbourethral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gland</a:t>
            </a:r>
            <a:endParaRPr/>
          </a:p>
        </p:txBody>
      </p:sp>
      <p:sp>
        <p:nvSpPr>
          <p:cNvPr id="482" name="Google Shape;482;p20"/>
          <p:cNvSpPr txBox="1"/>
          <p:nvPr/>
        </p:nvSpPr>
        <p:spPr>
          <a:xfrm>
            <a:off x="7005635" y="3574559"/>
            <a:ext cx="767632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spongiosum</a:t>
            </a:r>
            <a:endParaRPr/>
          </a:p>
        </p:txBody>
      </p:sp>
      <p:sp>
        <p:nvSpPr>
          <p:cNvPr id="483" name="Google Shape;483;p20"/>
          <p:cNvSpPr txBox="1"/>
          <p:nvPr/>
        </p:nvSpPr>
        <p:spPr>
          <a:xfrm>
            <a:off x="7005635" y="3946034"/>
            <a:ext cx="760935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cavernosum</a:t>
            </a:r>
            <a:endParaRPr/>
          </a:p>
        </p:txBody>
      </p:sp>
      <p:sp>
        <p:nvSpPr>
          <p:cNvPr id="484" name="Google Shape;484;p20"/>
          <p:cNvSpPr txBox="1"/>
          <p:nvPr/>
        </p:nvSpPr>
        <p:spPr>
          <a:xfrm>
            <a:off x="7289800" y="4674697"/>
            <a:ext cx="370322" cy="13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Testis</a:t>
            </a:r>
            <a:endParaRPr/>
          </a:p>
        </p:txBody>
      </p:sp>
      <p:sp>
        <p:nvSpPr>
          <p:cNvPr id="485" name="Google Shape;485;p20"/>
          <p:cNvSpPr txBox="1"/>
          <p:nvPr/>
        </p:nvSpPr>
        <p:spPr>
          <a:xfrm>
            <a:off x="3312795" y="25006"/>
            <a:ext cx="4718685" cy="203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/>
          </a:p>
        </p:txBody>
      </p:sp>
      <p:sp>
        <p:nvSpPr>
          <p:cNvPr id="486" name="Google Shape;486;p20"/>
          <p:cNvSpPr txBox="1"/>
          <p:nvPr>
            <p:ph idx="4294967295" type="title"/>
          </p:nvPr>
        </p:nvSpPr>
        <p:spPr>
          <a:xfrm>
            <a:off x="111125" y="225425"/>
            <a:ext cx="2962275" cy="1446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Male Duct System</a:t>
            </a:r>
            <a:endParaRPr/>
          </a:p>
        </p:txBody>
      </p:sp>
      <p:sp>
        <p:nvSpPr>
          <p:cNvPr id="487" name="Google Shape;487;p20"/>
          <p:cNvSpPr txBox="1"/>
          <p:nvPr/>
        </p:nvSpPr>
        <p:spPr>
          <a:xfrm>
            <a:off x="5881075" y="5453149"/>
            <a:ext cx="3333062" cy="241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44444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from: Saladin, Anatomy &amp; Physiology, McGraw Hill, 2018</a:t>
            </a:r>
            <a:endParaRPr/>
          </a:p>
        </p:txBody>
      </p:sp>
      <p:grpSp>
        <p:nvGrpSpPr>
          <p:cNvPr id="488" name="Google Shape;488;p20"/>
          <p:cNvGrpSpPr/>
          <p:nvPr/>
        </p:nvGrpSpPr>
        <p:grpSpPr>
          <a:xfrm>
            <a:off x="-7963" y="2083157"/>
            <a:ext cx="980380" cy="1007350"/>
            <a:chOff x="-2" y="-2"/>
            <a:chExt cx="980379" cy="1007349"/>
          </a:xfrm>
        </p:grpSpPr>
        <p:sp>
          <p:nvSpPr>
            <p:cNvPr id="489" name="Google Shape;489;p20"/>
            <p:cNvSpPr/>
            <p:nvPr/>
          </p:nvSpPr>
          <p:spPr>
            <a:xfrm>
              <a:off x="-2" y="-2"/>
              <a:ext cx="980379" cy="1007349"/>
            </a:xfrm>
            <a:prstGeom prst="ellipse">
              <a:avLst/>
            </a:prstGeom>
            <a:solidFill>
              <a:srgbClr val="97154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F1F1"/>
                </a:buClr>
                <a:buSzPts val="1200"/>
                <a:buFont typeface="Trebuchet MS"/>
                <a:buNone/>
              </a:pPr>
              <a:r>
                <a:t/>
              </a:r>
              <a:endParaRPr b="0" i="0" sz="1200" u="none" cap="none" strike="noStrike">
                <a:solidFill>
                  <a:srgbClr val="F1F1F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165067" y="169587"/>
              <a:ext cx="650365" cy="668155"/>
            </a:xfrm>
            <a:prstGeom prst="ellipse">
              <a:avLst/>
            </a:prstGeom>
            <a:solidFill>
              <a:srgbClr val="B13B3C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F1F1"/>
                </a:buClr>
                <a:buSzPts val="1200"/>
                <a:buFont typeface="Trebuchet MS"/>
                <a:buNone/>
              </a:pPr>
              <a:r>
                <a:t/>
              </a:r>
              <a:endParaRPr b="0" i="0" sz="1200" u="none" cap="none" strike="noStrike">
                <a:solidFill>
                  <a:srgbClr val="F1F1F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491" name="Google Shape;491;p20"/>
            <p:cNvGrpSpPr/>
            <p:nvPr/>
          </p:nvGrpSpPr>
          <p:grpSpPr>
            <a:xfrm>
              <a:off x="142132" y="146024"/>
              <a:ext cx="696265" cy="715341"/>
              <a:chOff x="-2" y="-1"/>
              <a:chExt cx="696264" cy="715340"/>
            </a:xfrm>
          </p:grpSpPr>
          <p:sp>
            <p:nvSpPr>
              <p:cNvPr id="492" name="Google Shape;492;p20"/>
              <p:cNvSpPr/>
              <p:nvPr/>
            </p:nvSpPr>
            <p:spPr>
              <a:xfrm>
                <a:off x="-2" y="-1"/>
                <a:ext cx="696262" cy="715335"/>
              </a:xfrm>
              <a:prstGeom prst="rect">
                <a:avLst/>
              </a:prstGeom>
              <a:solidFill>
                <a:srgbClr val="97154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Trebuchet MS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image3.png" id="493" name="Google Shape;493;p2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" y="-1"/>
                <a:ext cx="696258" cy="7153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94" name="Google Shape;494;p20"/>
          <p:cNvSpPr txBox="1"/>
          <p:nvPr/>
        </p:nvSpPr>
        <p:spPr>
          <a:xfrm>
            <a:off x="287189" y="3420266"/>
            <a:ext cx="2833985" cy="11430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Describe the pathway of sperm?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1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0" name="Google Shape;500;p21"/>
          <p:cNvSpPr/>
          <p:nvPr/>
        </p:nvSpPr>
        <p:spPr>
          <a:xfrm>
            <a:off x="3667581" y="5686957"/>
            <a:ext cx="4765294" cy="570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501" name="Google Shape;501;p21"/>
          <p:cNvGrpSpPr/>
          <p:nvPr/>
        </p:nvGrpSpPr>
        <p:grpSpPr>
          <a:xfrm>
            <a:off x="-74262" y="6205459"/>
            <a:ext cx="12248975" cy="755705"/>
            <a:chOff x="-1" y="-1"/>
            <a:chExt cx="12248974" cy="755704"/>
          </a:xfrm>
        </p:grpSpPr>
        <p:sp>
          <p:nvSpPr>
            <p:cNvPr id="502" name="Google Shape;502;p21"/>
            <p:cNvSpPr/>
            <p:nvPr/>
          </p:nvSpPr>
          <p:spPr>
            <a:xfrm>
              <a:off x="2797115" y="18572"/>
              <a:ext cx="9451858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58514" y="16861"/>
              <a:ext cx="2922821" cy="73884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504" name="Google Shape;504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" y="-1"/>
              <a:ext cx="704329" cy="61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21"/>
            <p:cNvSpPr txBox="1"/>
            <p:nvPr/>
          </p:nvSpPr>
          <p:spPr>
            <a:xfrm>
              <a:off x="696109" y="153868"/>
              <a:ext cx="2223692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506" name="Google Shape;506;p21"/>
          <p:cNvSpPr txBox="1"/>
          <p:nvPr/>
        </p:nvSpPr>
        <p:spPr>
          <a:xfrm>
            <a:off x="493340" y="1302738"/>
            <a:ext cx="8157320" cy="4013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453569" lvl="1" marL="105046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seminal vesicles</a:t>
            </a:r>
            <a:endParaRPr/>
          </a:p>
          <a:p>
            <a:pPr indent="-408212" lvl="2" marL="14623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pair of glands posterior to bladder </a:t>
            </a:r>
            <a:endParaRPr/>
          </a:p>
          <a:p>
            <a:pPr indent="-408212" lvl="2" marL="14623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empties into ejaculatory duct</a:t>
            </a:r>
            <a:endParaRPr/>
          </a:p>
          <a:p>
            <a:pPr indent="-408212" lvl="2" marL="14623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forms 60% of semen</a:t>
            </a:r>
            <a:endParaRPr/>
          </a:p>
          <a:p>
            <a:pPr indent="-67127" lvl="2" marL="123552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3569" lvl="1" marL="105046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prostate gland</a:t>
            </a:r>
            <a:endParaRPr/>
          </a:p>
          <a:p>
            <a:pPr indent="-408212" lvl="2" marL="14623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surrounds urethra and ejaculatory duct just inferior to the bladder </a:t>
            </a:r>
            <a:endParaRPr/>
          </a:p>
          <a:p>
            <a:pPr indent="-408212" lvl="2" marL="14623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to 50 compound tubuloacinar glands</a:t>
            </a:r>
            <a:endParaRPr/>
          </a:p>
          <a:p>
            <a:pPr indent="-408212" lvl="2" marL="14623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empty through about 20 pores in the prostatic urethra</a:t>
            </a:r>
            <a:endParaRPr/>
          </a:p>
          <a:p>
            <a:pPr indent="-408212" lvl="2" marL="14623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 milky secretion forms 30% of semen</a:t>
            </a:r>
            <a:endParaRPr/>
          </a:p>
          <a:p>
            <a:pPr indent="-67127" lvl="2" marL="123552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3569" lvl="1" marL="105046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bulbourethral (Cowper) glands</a:t>
            </a:r>
            <a:endParaRPr/>
          </a:p>
          <a:p>
            <a:pPr indent="-408212" lvl="2" marL="14623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near bulb of penis</a:t>
            </a:r>
            <a:endParaRPr/>
          </a:p>
          <a:p>
            <a:pPr indent="-408212" lvl="2" marL="14623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during sexual arousal, they produce a clear slippery fluid that lubricates the head of the penis in preparation for intercourse</a:t>
            </a:r>
            <a:endParaRPr/>
          </a:p>
          <a:p>
            <a:pPr indent="-408212" lvl="2" marL="14623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protects the sperm by neutralizing the acidity of residual urine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urethra</a:t>
            </a:r>
            <a:endParaRPr/>
          </a:p>
        </p:txBody>
      </p:sp>
      <p:sp>
        <p:nvSpPr>
          <p:cNvPr id="507" name="Google Shape;507;p21"/>
          <p:cNvSpPr txBox="1"/>
          <p:nvPr/>
        </p:nvSpPr>
        <p:spPr>
          <a:xfrm>
            <a:off x="424221" y="285749"/>
            <a:ext cx="5145957" cy="723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Accessory Glands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2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3" name="Google Shape;513;p22"/>
          <p:cNvSpPr/>
          <p:nvPr/>
        </p:nvSpPr>
        <p:spPr>
          <a:xfrm>
            <a:off x="3807281" y="6080657"/>
            <a:ext cx="4765294" cy="570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514" name="Google Shape;514;p22"/>
          <p:cNvGrpSpPr/>
          <p:nvPr/>
        </p:nvGrpSpPr>
        <p:grpSpPr>
          <a:xfrm>
            <a:off x="-74262" y="6205459"/>
            <a:ext cx="12248975" cy="755705"/>
            <a:chOff x="-1" y="-1"/>
            <a:chExt cx="12248974" cy="755704"/>
          </a:xfrm>
        </p:grpSpPr>
        <p:sp>
          <p:nvSpPr>
            <p:cNvPr id="515" name="Google Shape;515;p22"/>
            <p:cNvSpPr/>
            <p:nvPr/>
          </p:nvSpPr>
          <p:spPr>
            <a:xfrm>
              <a:off x="2797115" y="18572"/>
              <a:ext cx="9451858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58514" y="16861"/>
              <a:ext cx="2922821" cy="73884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517" name="Google Shape;517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" y="-1"/>
              <a:ext cx="704329" cy="61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22"/>
            <p:cNvSpPr txBox="1"/>
            <p:nvPr/>
          </p:nvSpPr>
          <p:spPr>
            <a:xfrm>
              <a:off x="696109" y="153868"/>
              <a:ext cx="2223692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519" name="Google Shape;519;p22"/>
          <p:cNvSpPr txBox="1"/>
          <p:nvPr/>
        </p:nvSpPr>
        <p:spPr>
          <a:xfrm>
            <a:off x="213940" y="1314227"/>
            <a:ext cx="8157320" cy="4752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453569" lvl="1" marL="105046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root</a:t>
            </a:r>
            <a:endParaRPr b="0" i="0" sz="18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67127" lvl="2" marL="123552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453569" lvl="1" marL="105046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shaft 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8212" lvl="2" marL="14623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skin is loosely attached to the penile shaft, allowing for movement and expansion during erection. </a:t>
            </a:r>
            <a:endParaRPr/>
          </a:p>
          <a:p>
            <a:pPr indent="-408212" lvl="2" marL="14623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cylindrical bodies </a:t>
            </a:r>
            <a:endParaRPr/>
          </a:p>
          <a:p>
            <a:pPr indent="-357185" lvl="2" marL="162718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erectile tissues,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fill with blood during sex- ual arousal and account for its enlargement and erection. </a:t>
            </a:r>
            <a:endParaRPr/>
          </a:p>
          <a:p>
            <a:pPr indent="-357185" lvl="2" marL="162718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corpus spongiosum,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passes along the ventral side of the penis and encloses the penile urethra. It expands at the distal end to fill the entire glans.</a:t>
            </a:r>
            <a:endParaRPr/>
          </a:p>
          <a:p>
            <a:pPr indent="-357185" lvl="2" marL="162718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dorsal side of the penis has a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corpus cavernosum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(plural, </a:t>
            </a: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corpora cavernosa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on each side </a:t>
            </a:r>
            <a:endParaRPr b="0" i="0" sz="12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105227" lvl="2" marL="123552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453569" lvl="1" marL="105046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glans</a:t>
            </a:r>
            <a:endParaRPr/>
          </a:p>
          <a:p>
            <a:pPr indent="-326569" lvl="1" marL="105046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8212" lvl="2" marL="14623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expanded head at the distal end of the penis with the external urethral orifice at its tip </a:t>
            </a:r>
            <a:endParaRPr/>
          </a:p>
          <a:p>
            <a:pPr indent="-408212" lvl="2" marL="14623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Covered by prepuce (foreskin) and a thin mucous membrane </a:t>
            </a:r>
            <a:endParaRPr/>
          </a:p>
        </p:txBody>
      </p:sp>
      <p:sp>
        <p:nvSpPr>
          <p:cNvPr id="520" name="Google Shape;520;p22"/>
          <p:cNvSpPr txBox="1"/>
          <p:nvPr/>
        </p:nvSpPr>
        <p:spPr>
          <a:xfrm>
            <a:off x="598697" y="234949"/>
            <a:ext cx="3095205" cy="723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Penis[ tail]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4"/>
          <p:cNvGrpSpPr/>
          <p:nvPr/>
        </p:nvGrpSpPr>
        <p:grpSpPr>
          <a:xfrm>
            <a:off x="-74262" y="6205459"/>
            <a:ext cx="12248975" cy="755705"/>
            <a:chOff x="-1" y="-1"/>
            <a:chExt cx="12248974" cy="755704"/>
          </a:xfrm>
        </p:grpSpPr>
        <p:sp>
          <p:nvSpPr>
            <p:cNvPr id="526" name="Google Shape;526;p24"/>
            <p:cNvSpPr/>
            <p:nvPr/>
          </p:nvSpPr>
          <p:spPr>
            <a:xfrm>
              <a:off x="2797115" y="18572"/>
              <a:ext cx="9451858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58514" y="16861"/>
              <a:ext cx="2922821" cy="73884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528" name="Google Shape;528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" y="-1"/>
              <a:ext cx="704329" cy="61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9" name="Google Shape;529;p24"/>
            <p:cNvSpPr txBox="1"/>
            <p:nvPr/>
          </p:nvSpPr>
          <p:spPr>
            <a:xfrm>
              <a:off x="696109" y="153868"/>
              <a:ext cx="2223692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pic>
        <p:nvPicPr>
          <p:cNvPr descr="image5.png" id="530" name="Google Shape;53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102" y="659010"/>
            <a:ext cx="8305801" cy="4724402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24"/>
          <p:cNvSpPr txBox="1"/>
          <p:nvPr/>
        </p:nvSpPr>
        <p:spPr>
          <a:xfrm>
            <a:off x="2121874" y="5673786"/>
            <a:ext cx="4228769" cy="241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44444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from: Ronald W. Dudek , High-Yield Gross Anatomy , McGraw Hill, 2015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g99177eac64_0_0"/>
          <p:cNvGrpSpPr/>
          <p:nvPr/>
        </p:nvGrpSpPr>
        <p:grpSpPr>
          <a:xfrm>
            <a:off x="-74262" y="6205459"/>
            <a:ext cx="12248916" cy="755762"/>
            <a:chOff x="-1" y="-1"/>
            <a:chExt cx="12248916" cy="755762"/>
          </a:xfrm>
        </p:grpSpPr>
        <p:sp>
          <p:nvSpPr>
            <p:cNvPr id="537" name="Google Shape;537;g99177eac64_0_0"/>
            <p:cNvSpPr/>
            <p:nvPr/>
          </p:nvSpPr>
          <p:spPr>
            <a:xfrm>
              <a:off x="2797115" y="18572"/>
              <a:ext cx="9451800" cy="6843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38" name="Google Shape;538;g99177eac64_0_0"/>
            <p:cNvSpPr/>
            <p:nvPr/>
          </p:nvSpPr>
          <p:spPr>
            <a:xfrm>
              <a:off x="58514" y="16861"/>
              <a:ext cx="2922900" cy="73890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539" name="Google Shape;539;g99177eac64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" y="-1"/>
              <a:ext cx="704329" cy="61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0" name="Google Shape;540;g99177eac64_0_0"/>
            <p:cNvSpPr txBox="1"/>
            <p:nvPr/>
          </p:nvSpPr>
          <p:spPr>
            <a:xfrm>
              <a:off x="696109" y="153868"/>
              <a:ext cx="2223600" cy="4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pic>
        <p:nvPicPr>
          <p:cNvPr descr="image4.png" id="541" name="Google Shape;541;g99177eac6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68127" y="1678943"/>
            <a:ext cx="10080255" cy="3900711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g99177eac64_0_0"/>
          <p:cNvSpPr txBox="1"/>
          <p:nvPr/>
        </p:nvSpPr>
        <p:spPr>
          <a:xfrm>
            <a:off x="516928" y="236474"/>
            <a:ext cx="37158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CASE STUDY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25"/>
          <p:cNvGrpSpPr/>
          <p:nvPr/>
        </p:nvGrpSpPr>
        <p:grpSpPr>
          <a:xfrm>
            <a:off x="-74262" y="6205459"/>
            <a:ext cx="12248975" cy="755705"/>
            <a:chOff x="-1" y="-1"/>
            <a:chExt cx="12248974" cy="755704"/>
          </a:xfrm>
        </p:grpSpPr>
        <p:sp>
          <p:nvSpPr>
            <p:cNvPr id="548" name="Google Shape;548;p25"/>
            <p:cNvSpPr/>
            <p:nvPr/>
          </p:nvSpPr>
          <p:spPr>
            <a:xfrm>
              <a:off x="2797115" y="18572"/>
              <a:ext cx="9451858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58514" y="16861"/>
              <a:ext cx="2922821" cy="73884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550" name="Google Shape;550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" y="-1"/>
              <a:ext cx="704329" cy="61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1" name="Google Shape;551;p25"/>
            <p:cNvSpPr txBox="1"/>
            <p:nvPr/>
          </p:nvSpPr>
          <p:spPr>
            <a:xfrm>
              <a:off x="696109" y="153868"/>
              <a:ext cx="2223692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552" name="Google Shape;552;p25"/>
          <p:cNvSpPr txBox="1"/>
          <p:nvPr>
            <p:ph type="title"/>
          </p:nvPr>
        </p:nvSpPr>
        <p:spPr>
          <a:xfrm>
            <a:off x="342898" y="152400"/>
            <a:ext cx="9144004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Puberty and Climacteric</a:t>
            </a:r>
            <a:endParaRPr/>
          </a:p>
        </p:txBody>
      </p:sp>
      <p:sp>
        <p:nvSpPr>
          <p:cNvPr id="553" name="Google Shape;553;p25"/>
          <p:cNvSpPr txBox="1"/>
          <p:nvPr/>
        </p:nvSpPr>
        <p:spPr>
          <a:xfrm>
            <a:off x="165100" y="1758949"/>
            <a:ext cx="9194800" cy="2705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adolescence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the period from the onset of gonadotropin secretion and reproductive development until a person attains full adult height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puberty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first few years of adolescence, until the first menstrual period in girls or the first ejaculation of viable sperm in boys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26"/>
          <p:cNvGrpSpPr/>
          <p:nvPr/>
        </p:nvGrpSpPr>
        <p:grpSpPr>
          <a:xfrm>
            <a:off x="-74262" y="6205459"/>
            <a:ext cx="12248975" cy="755705"/>
            <a:chOff x="-1" y="-1"/>
            <a:chExt cx="12248974" cy="755704"/>
          </a:xfrm>
        </p:grpSpPr>
        <p:sp>
          <p:nvSpPr>
            <p:cNvPr id="559" name="Google Shape;559;p26"/>
            <p:cNvSpPr/>
            <p:nvPr/>
          </p:nvSpPr>
          <p:spPr>
            <a:xfrm>
              <a:off x="2797115" y="18572"/>
              <a:ext cx="9451858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58514" y="16861"/>
              <a:ext cx="2922821" cy="73884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561" name="Google Shape;561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" y="-1"/>
              <a:ext cx="704329" cy="61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6"/>
            <p:cNvSpPr txBox="1"/>
            <p:nvPr/>
          </p:nvSpPr>
          <p:spPr>
            <a:xfrm>
              <a:off x="696109" y="153868"/>
              <a:ext cx="2223692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563" name="Google Shape;563;p26"/>
          <p:cNvSpPr txBox="1"/>
          <p:nvPr/>
        </p:nvSpPr>
        <p:spPr>
          <a:xfrm>
            <a:off x="504135" y="475715"/>
            <a:ext cx="8834565" cy="902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Hormonal Control of Male Reproductive Function </a:t>
            </a:r>
            <a:b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564" name="Google Shape;564;p26"/>
          <p:cNvSpPr txBox="1"/>
          <p:nvPr/>
        </p:nvSpPr>
        <p:spPr>
          <a:xfrm>
            <a:off x="458761" y="1244600"/>
            <a:ext cx="8226477" cy="4140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reproductive function is regulated by</a:t>
            </a: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hormonal links between the hypothalamus, pituitary gland, and the gonads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hypothalamus matures it produces gonadotropin-releasing hormone (GnRH)</a:t>
            </a:r>
            <a:endParaRPr b="0" i="0" sz="24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GnRH stimulates anterior pituitary cells (</a:t>
            </a:r>
            <a:r>
              <a:rPr b="1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gonadotropes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to secrete: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follicle stimulating hormone (FSH)</a:t>
            </a:r>
            <a:endParaRPr/>
          </a:p>
          <a:p>
            <a:pPr indent="-228600" lvl="3" marL="1600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stimulates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sustentacular cells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secrete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androgen-binding protein</a:t>
            </a: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binds testosterone keeping it in the seminiferous tubule lumen to stimulate spermatogenesis and raising sperm count</a:t>
            </a:r>
            <a:endParaRPr b="0" i="0" sz="14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luteinizing hormone (LH)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sometimes called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interstitial cell-stimulating hormone (ICSH)</a:t>
            </a:r>
            <a:endParaRPr/>
          </a:p>
          <a:p>
            <a:pPr indent="-228600" lvl="3" marL="1600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stimulates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interstitial cells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produce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testosterone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27"/>
          <p:cNvGrpSpPr/>
          <p:nvPr/>
        </p:nvGrpSpPr>
        <p:grpSpPr>
          <a:xfrm>
            <a:off x="-74262" y="6205459"/>
            <a:ext cx="12248975" cy="755705"/>
            <a:chOff x="-1" y="-1"/>
            <a:chExt cx="12248974" cy="755704"/>
          </a:xfrm>
        </p:grpSpPr>
        <p:sp>
          <p:nvSpPr>
            <p:cNvPr id="570" name="Google Shape;570;p27"/>
            <p:cNvSpPr/>
            <p:nvPr/>
          </p:nvSpPr>
          <p:spPr>
            <a:xfrm>
              <a:off x="2797115" y="18572"/>
              <a:ext cx="9451858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58514" y="16861"/>
              <a:ext cx="2922821" cy="73884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572" name="Google Shape;572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" y="-1"/>
              <a:ext cx="704329" cy="61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3" name="Google Shape;573;p27"/>
            <p:cNvSpPr txBox="1"/>
            <p:nvPr/>
          </p:nvSpPr>
          <p:spPr>
            <a:xfrm>
              <a:off x="696109" y="153868"/>
              <a:ext cx="2223692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574" name="Google Shape;574;p27"/>
          <p:cNvSpPr txBox="1"/>
          <p:nvPr>
            <p:ph type="title"/>
          </p:nvPr>
        </p:nvSpPr>
        <p:spPr>
          <a:xfrm>
            <a:off x="749298" y="114298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Aging and Sexual Function</a:t>
            </a:r>
            <a:endParaRPr/>
          </a:p>
        </p:txBody>
      </p:sp>
      <p:sp>
        <p:nvSpPr>
          <p:cNvPr id="575" name="Google Shape;575;p27"/>
          <p:cNvSpPr txBox="1"/>
          <p:nvPr/>
        </p:nvSpPr>
        <p:spPr>
          <a:xfrm>
            <a:off x="482600" y="1553553"/>
            <a:ext cx="9194800" cy="24808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testosterone secretion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peak secretion at 7 mg/day at age 20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declines to 1/5 of that by age 80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decline in the number and activity of interstitial cells (testosterone)  and sustentacular cells (inhibin)</a:t>
            </a:r>
            <a:endParaRPr/>
          </a:p>
          <a:p>
            <a:pPr indent="-1143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male climacteric (andropause)</a:t>
            </a:r>
            <a:endParaRPr b="1" i="0" sz="20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-  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 of rise in FSH and LH secretion after age 50</a:t>
            </a:r>
            <a:endParaRPr/>
          </a:p>
        </p:txBody>
      </p:sp>
      <p:grpSp>
        <p:nvGrpSpPr>
          <p:cNvPr id="576" name="Google Shape;576;p27"/>
          <p:cNvGrpSpPr/>
          <p:nvPr/>
        </p:nvGrpSpPr>
        <p:grpSpPr>
          <a:xfrm>
            <a:off x="310991" y="4330694"/>
            <a:ext cx="980383" cy="1007350"/>
            <a:chOff x="-1" y="-2"/>
            <a:chExt cx="980381" cy="1007349"/>
          </a:xfrm>
        </p:grpSpPr>
        <p:sp>
          <p:nvSpPr>
            <p:cNvPr id="577" name="Google Shape;577;p27"/>
            <p:cNvSpPr/>
            <p:nvPr/>
          </p:nvSpPr>
          <p:spPr>
            <a:xfrm>
              <a:off x="-1" y="-2"/>
              <a:ext cx="980381" cy="1007349"/>
            </a:xfrm>
            <a:prstGeom prst="ellipse">
              <a:avLst/>
            </a:prstGeom>
            <a:solidFill>
              <a:srgbClr val="97154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F1F1"/>
                </a:buClr>
                <a:buSzPts val="1200"/>
                <a:buFont typeface="Trebuchet MS"/>
                <a:buNone/>
              </a:pPr>
              <a:r>
                <a:t/>
              </a:r>
              <a:endParaRPr b="0" i="0" sz="1200" u="none" cap="none" strike="noStrike">
                <a:solidFill>
                  <a:srgbClr val="F1F1F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165066" y="169587"/>
              <a:ext cx="650365" cy="668155"/>
            </a:xfrm>
            <a:prstGeom prst="ellipse">
              <a:avLst/>
            </a:prstGeom>
            <a:solidFill>
              <a:srgbClr val="B13B3C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F1F1"/>
                </a:buClr>
                <a:buSzPts val="1200"/>
                <a:buFont typeface="Trebuchet MS"/>
                <a:buNone/>
              </a:pPr>
              <a:r>
                <a:t/>
              </a:r>
              <a:endParaRPr b="0" i="0" sz="1200" u="none" cap="none" strike="noStrike">
                <a:solidFill>
                  <a:srgbClr val="F1F1F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579" name="Google Shape;579;p27"/>
            <p:cNvGrpSpPr/>
            <p:nvPr/>
          </p:nvGrpSpPr>
          <p:grpSpPr>
            <a:xfrm>
              <a:off x="142131" y="146024"/>
              <a:ext cx="696265" cy="715341"/>
              <a:chOff x="-2" y="-2"/>
              <a:chExt cx="696264" cy="715340"/>
            </a:xfrm>
          </p:grpSpPr>
          <p:sp>
            <p:nvSpPr>
              <p:cNvPr id="580" name="Google Shape;580;p27"/>
              <p:cNvSpPr/>
              <p:nvPr/>
            </p:nvSpPr>
            <p:spPr>
              <a:xfrm>
                <a:off x="-2" y="-2"/>
                <a:ext cx="696261" cy="715335"/>
              </a:xfrm>
              <a:prstGeom prst="rect">
                <a:avLst/>
              </a:prstGeom>
              <a:solidFill>
                <a:srgbClr val="97154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Trebuchet MS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image3.png" id="581" name="Google Shape;581;p2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" y="-2"/>
                <a:ext cx="696260" cy="7153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82" name="Google Shape;582;p27"/>
          <p:cNvSpPr txBox="1"/>
          <p:nvPr/>
        </p:nvSpPr>
        <p:spPr>
          <a:xfrm>
            <a:off x="1708111" y="4402459"/>
            <a:ext cx="6868091" cy="11430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Describe the major effects of androgens on the body?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8"/>
          <p:cNvSpPr/>
          <p:nvPr/>
        </p:nvSpPr>
        <p:spPr>
          <a:xfrm>
            <a:off x="-4175" y="872738"/>
            <a:ext cx="9152350" cy="4920639"/>
          </a:xfrm>
          <a:prstGeom prst="rect">
            <a:avLst/>
          </a:prstGeom>
          <a:solidFill>
            <a:srgbClr val="1837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1F1F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8" name="Google Shape;588;p28"/>
          <p:cNvSpPr txBox="1"/>
          <p:nvPr/>
        </p:nvSpPr>
        <p:spPr>
          <a:xfrm>
            <a:off x="124247" y="1425763"/>
            <a:ext cx="8644599" cy="4006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25" lIns="38125" spcFirstLastPara="1" rIns="38125" wrap="square" tIns="38125">
            <a:spAutoFit/>
          </a:bodyPr>
          <a:lstStyle/>
          <a:p>
            <a:pPr indent="-444500" lvl="0" marL="40327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7000"/>
              <a:buFont typeface="Times New Roman"/>
              <a:buChar char="◆"/>
            </a:pPr>
            <a:r>
              <a:rPr b="1" i="0" lang="en-US" sz="7000" u="none" cap="none" strike="noStrike">
                <a:solidFill>
                  <a:srgbClr val="F1F1F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700" u="none" cap="none" strike="noStrike">
                <a:solidFill>
                  <a:srgbClr val="F1F1F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Reference: </a:t>
            </a:r>
            <a:endParaRPr b="0" i="0" sz="37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403277" lvl="0" marL="403277" marR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F1F1F1"/>
              </a:buClr>
              <a:buSzPts val="2400"/>
              <a:buFont typeface="Times New Roman"/>
              <a:buChar char="◆"/>
            </a:pPr>
            <a:r>
              <a:rPr b="1" i="0" lang="en-US" sz="2400" u="none" cap="none" strike="noStrike">
                <a:solidFill>
                  <a:srgbClr val="F1F1F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Saladin, Anatomy &amp; Physiology, McGraw Hill, New York,2018</a:t>
            </a:r>
            <a:endParaRPr/>
          </a:p>
          <a:p>
            <a:pPr indent="-403277" lvl="0" marL="403277" marR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F1F1F1"/>
              </a:buClr>
              <a:buSzPts val="2400"/>
              <a:buFont typeface="Times New Roman"/>
              <a:buChar char="◆"/>
            </a:pPr>
            <a:r>
              <a:rPr b="1" i="0" lang="en-US" sz="2400" u="none" cap="none" strike="noStrike">
                <a:solidFill>
                  <a:srgbClr val="F1F1F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center for case study teaching in science. https://sciencecases.lib.buffalo.edu/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3"/>
          <p:cNvGrpSpPr/>
          <p:nvPr/>
        </p:nvGrpSpPr>
        <p:grpSpPr>
          <a:xfrm>
            <a:off x="-55751" y="5513521"/>
            <a:ext cx="9196305" cy="567364"/>
            <a:chOff x="-1" y="-2"/>
            <a:chExt cx="9196302" cy="567363"/>
          </a:xfrm>
        </p:grpSpPr>
        <p:sp>
          <p:nvSpPr>
            <p:cNvPr id="52" name="Google Shape;52;p3"/>
            <p:cNvSpPr/>
            <p:nvPr/>
          </p:nvSpPr>
          <p:spPr>
            <a:xfrm>
              <a:off x="2100021" y="13941"/>
              <a:ext cx="7096280" cy="51368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31" y="12656"/>
              <a:ext cx="2194398" cy="55470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54" name="Google Shape;5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" y="-2"/>
              <a:ext cx="528794" cy="4608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55;p3"/>
            <p:cNvSpPr txBox="1"/>
            <p:nvPr/>
          </p:nvSpPr>
          <p:spPr>
            <a:xfrm>
              <a:off x="258190" y="70255"/>
              <a:ext cx="2198367" cy="439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25" lIns="38125" spcFirstLastPara="1" rIns="38125" wrap="square" tIns="38125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56" name="Google Shape;56;p3"/>
          <p:cNvSpPr txBox="1"/>
          <p:nvPr/>
        </p:nvSpPr>
        <p:spPr>
          <a:xfrm>
            <a:off x="412488" y="349249"/>
            <a:ext cx="7889826" cy="622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 of the Reproductive System </a:t>
            </a:r>
            <a:endParaRPr/>
          </a:p>
        </p:txBody>
      </p:sp>
      <p:sp>
        <p:nvSpPr>
          <p:cNvPr id="57" name="Google Shape;57;p3"/>
          <p:cNvSpPr txBox="1"/>
          <p:nvPr/>
        </p:nvSpPr>
        <p:spPr>
          <a:xfrm>
            <a:off x="716576" y="1483288"/>
            <a:ext cx="7889827" cy="2748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reproductive system consists of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secondary sex organs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sex organs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(gonads)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testes or ovaries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 sex organs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organs other than the gonads that are necessary for reproduction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system of ducts, glands, penis deliver sperm cells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female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uterine tubes, uterus, and vagina receive sperm and harbor developing fetus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4"/>
          <p:cNvGrpSpPr/>
          <p:nvPr/>
        </p:nvGrpSpPr>
        <p:grpSpPr>
          <a:xfrm>
            <a:off x="-55751" y="5513521"/>
            <a:ext cx="9196305" cy="567364"/>
            <a:chOff x="-1" y="-2"/>
            <a:chExt cx="9196302" cy="567363"/>
          </a:xfrm>
        </p:grpSpPr>
        <p:sp>
          <p:nvSpPr>
            <p:cNvPr id="63" name="Google Shape;63;p4"/>
            <p:cNvSpPr/>
            <p:nvPr/>
          </p:nvSpPr>
          <p:spPr>
            <a:xfrm>
              <a:off x="2100021" y="13941"/>
              <a:ext cx="7096280" cy="51368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43931" y="12656"/>
              <a:ext cx="2194398" cy="55470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65" name="Google Shape;6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" y="-2"/>
              <a:ext cx="528794" cy="4608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4"/>
            <p:cNvSpPr txBox="1"/>
            <p:nvPr/>
          </p:nvSpPr>
          <p:spPr>
            <a:xfrm>
              <a:off x="258190" y="70255"/>
              <a:ext cx="2198367" cy="439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25" lIns="38125" spcFirstLastPara="1" rIns="38125" wrap="square" tIns="38125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82748" y="1903634"/>
            <a:ext cx="8978504" cy="2136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male reproductive system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serves to produce sperm and introduce them into the female body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female reproductive system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produces eggs, receives sperm, provides for the union of the gametes, harbors the fetus, and nourishes the offspring</a:t>
            </a:r>
            <a:endParaRPr/>
          </a:p>
        </p:txBody>
      </p:sp>
      <p:sp>
        <p:nvSpPr>
          <p:cNvPr id="68" name="Google Shape;68;p4"/>
          <p:cNvSpPr txBox="1"/>
          <p:nvPr/>
        </p:nvSpPr>
        <p:spPr>
          <a:xfrm>
            <a:off x="412488" y="349249"/>
            <a:ext cx="7889826" cy="622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 of the Reproductive System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5"/>
          <p:cNvGrpSpPr/>
          <p:nvPr/>
        </p:nvGrpSpPr>
        <p:grpSpPr>
          <a:xfrm>
            <a:off x="-55751" y="5513521"/>
            <a:ext cx="9196305" cy="567364"/>
            <a:chOff x="-1" y="-2"/>
            <a:chExt cx="9196302" cy="567363"/>
          </a:xfrm>
        </p:grpSpPr>
        <p:sp>
          <p:nvSpPr>
            <p:cNvPr id="74" name="Google Shape;74;p5"/>
            <p:cNvSpPr/>
            <p:nvPr/>
          </p:nvSpPr>
          <p:spPr>
            <a:xfrm>
              <a:off x="2100021" y="13941"/>
              <a:ext cx="7096280" cy="51368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3931" y="12656"/>
              <a:ext cx="2194398" cy="55470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76" name="Google Shape;76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" y="-2"/>
              <a:ext cx="528794" cy="4608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5"/>
            <p:cNvSpPr txBox="1"/>
            <p:nvPr/>
          </p:nvSpPr>
          <p:spPr>
            <a:xfrm>
              <a:off x="258190" y="70255"/>
              <a:ext cx="2198367" cy="439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25" lIns="38125" spcFirstLastPara="1" rIns="38125" wrap="square" tIns="38125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78" name="Google Shape;78;p5"/>
          <p:cNvSpPr txBox="1"/>
          <p:nvPr/>
        </p:nvSpPr>
        <p:spPr>
          <a:xfrm>
            <a:off x="469900" y="1883753"/>
            <a:ext cx="8915401" cy="1744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genitalia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located in the perineum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are externally visible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except accessory glands of the female perineum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genitalia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located mainly in the pelvic cavity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except tor testes and some associated ducts in the scrotum</a:t>
            </a:r>
            <a:endParaRPr/>
          </a:p>
        </p:txBody>
      </p:sp>
      <p:sp>
        <p:nvSpPr>
          <p:cNvPr id="79" name="Google Shape;79;p5"/>
          <p:cNvSpPr txBox="1"/>
          <p:nvPr/>
        </p:nvSpPr>
        <p:spPr>
          <a:xfrm>
            <a:off x="412488" y="349249"/>
            <a:ext cx="7889826" cy="622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 of the Reproductive System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6"/>
          <p:cNvGrpSpPr/>
          <p:nvPr/>
        </p:nvGrpSpPr>
        <p:grpSpPr>
          <a:xfrm>
            <a:off x="-55751" y="5513521"/>
            <a:ext cx="9196305" cy="567364"/>
            <a:chOff x="-1" y="-2"/>
            <a:chExt cx="9196302" cy="567363"/>
          </a:xfrm>
        </p:grpSpPr>
        <p:sp>
          <p:nvSpPr>
            <p:cNvPr id="85" name="Google Shape;85;p6"/>
            <p:cNvSpPr/>
            <p:nvPr/>
          </p:nvSpPr>
          <p:spPr>
            <a:xfrm>
              <a:off x="2100021" y="13941"/>
              <a:ext cx="7096280" cy="51368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43931" y="12656"/>
              <a:ext cx="2194398" cy="55470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87" name="Google Shape;8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" y="-2"/>
              <a:ext cx="528794" cy="4608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6"/>
            <p:cNvSpPr txBox="1"/>
            <p:nvPr/>
          </p:nvSpPr>
          <p:spPr>
            <a:xfrm>
              <a:off x="258190" y="70255"/>
              <a:ext cx="2198367" cy="439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25" lIns="38125" spcFirstLastPara="1" rIns="38125" wrap="square" tIns="38125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89" name="Google Shape;89;p6"/>
          <p:cNvSpPr txBox="1"/>
          <p:nvPr/>
        </p:nvSpPr>
        <p:spPr>
          <a:xfrm>
            <a:off x="-25400" y="1578538"/>
            <a:ext cx="9194801" cy="3040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 sex characteristics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features that further distinguish the sexes and play a role in mate attraction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at puberty to attract a mate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 sexes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pubic and axillary hair and their associated scent glands, and the pitch of the voice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male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facial hair, coarse and visible hair on the torso and limbs, relatively muscular physique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female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distribution of body fat, breast enlargement, and relatively hairless appearance of the skin</a:t>
            </a:r>
            <a:endParaRPr/>
          </a:p>
        </p:txBody>
      </p:sp>
      <p:sp>
        <p:nvSpPr>
          <p:cNvPr id="90" name="Google Shape;90;p6"/>
          <p:cNvSpPr txBox="1"/>
          <p:nvPr/>
        </p:nvSpPr>
        <p:spPr>
          <a:xfrm>
            <a:off x="412488" y="349249"/>
            <a:ext cx="7889826" cy="622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 of the Reproductive System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-55751" y="5513521"/>
            <a:ext cx="9196305" cy="567364"/>
            <a:chOff x="-1" y="-2"/>
            <a:chExt cx="9196302" cy="567363"/>
          </a:xfrm>
        </p:grpSpPr>
        <p:sp>
          <p:nvSpPr>
            <p:cNvPr id="96" name="Google Shape;96;p7"/>
            <p:cNvSpPr/>
            <p:nvPr/>
          </p:nvSpPr>
          <p:spPr>
            <a:xfrm>
              <a:off x="2100021" y="13941"/>
              <a:ext cx="7096280" cy="51368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3931" y="12656"/>
              <a:ext cx="2194398" cy="55470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98" name="Google Shape;9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" y="-2"/>
              <a:ext cx="528794" cy="4608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7"/>
            <p:cNvSpPr txBox="1"/>
            <p:nvPr/>
          </p:nvSpPr>
          <p:spPr>
            <a:xfrm>
              <a:off x="258190" y="70255"/>
              <a:ext cx="2198367" cy="439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25" lIns="38125" spcFirstLastPara="1" rIns="38125" wrap="square" tIns="38125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100" name="Google Shape;100;p7"/>
          <p:cNvSpPr txBox="1"/>
          <p:nvPr/>
        </p:nvSpPr>
        <p:spPr>
          <a:xfrm>
            <a:off x="925004" y="463549"/>
            <a:ext cx="6974979" cy="622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Chromosomal Sex Determination </a:t>
            </a:r>
            <a:endParaRPr/>
          </a:p>
        </p:txBody>
      </p:sp>
      <p:sp>
        <p:nvSpPr>
          <p:cNvPr id="101" name="Google Shape;101;p7"/>
          <p:cNvSpPr txBox="1"/>
          <p:nvPr/>
        </p:nvSpPr>
        <p:spPr>
          <a:xfrm>
            <a:off x="397457" y="1604355"/>
            <a:ext cx="8349085" cy="1795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cells contain 23 pairs of chromosomes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 pairs of autosomes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pair of sex chromosomes (XY males: XX females)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males produce half Y carrying sperm and half X carrying sperm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eggs carry the X chromosome</a:t>
            </a:r>
            <a:endParaRPr/>
          </a:p>
        </p:txBody>
      </p:sp>
      <p:grpSp>
        <p:nvGrpSpPr>
          <p:cNvPr id="102" name="Google Shape;102;p7"/>
          <p:cNvGrpSpPr/>
          <p:nvPr/>
        </p:nvGrpSpPr>
        <p:grpSpPr>
          <a:xfrm>
            <a:off x="145891" y="3659755"/>
            <a:ext cx="980383" cy="1007350"/>
            <a:chOff x="-1" y="-2"/>
            <a:chExt cx="980381" cy="1007349"/>
          </a:xfrm>
        </p:grpSpPr>
        <p:sp>
          <p:nvSpPr>
            <p:cNvPr id="103" name="Google Shape;103;p7"/>
            <p:cNvSpPr/>
            <p:nvPr/>
          </p:nvSpPr>
          <p:spPr>
            <a:xfrm>
              <a:off x="-1" y="-2"/>
              <a:ext cx="980381" cy="1007349"/>
            </a:xfrm>
            <a:prstGeom prst="ellipse">
              <a:avLst/>
            </a:prstGeom>
            <a:solidFill>
              <a:srgbClr val="97154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F1F1"/>
                </a:buClr>
                <a:buSzPts val="1200"/>
                <a:buFont typeface="Trebuchet MS"/>
                <a:buNone/>
              </a:pPr>
              <a:r>
                <a:t/>
              </a:r>
              <a:endParaRPr b="0" i="0" sz="1200" u="none" cap="none" strike="noStrike">
                <a:solidFill>
                  <a:srgbClr val="F1F1F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165066" y="169587"/>
              <a:ext cx="650365" cy="668155"/>
            </a:xfrm>
            <a:prstGeom prst="ellipse">
              <a:avLst/>
            </a:prstGeom>
            <a:solidFill>
              <a:srgbClr val="B13B3C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F1F1"/>
                </a:buClr>
                <a:buSzPts val="1200"/>
                <a:buFont typeface="Trebuchet MS"/>
                <a:buNone/>
              </a:pPr>
              <a:r>
                <a:t/>
              </a:r>
              <a:endParaRPr b="0" i="0" sz="1200" u="none" cap="none" strike="noStrike">
                <a:solidFill>
                  <a:srgbClr val="F1F1F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>
              <a:off x="142131" y="146024"/>
              <a:ext cx="696265" cy="715341"/>
              <a:chOff x="-2" y="-2"/>
              <a:chExt cx="696264" cy="715340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" y="-2"/>
                <a:ext cx="696261" cy="715335"/>
              </a:xfrm>
              <a:prstGeom prst="rect">
                <a:avLst/>
              </a:prstGeom>
              <a:solidFill>
                <a:srgbClr val="97154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Trebuchet MS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image3.png" id="107" name="Google Shape;107;p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" y="-2"/>
                <a:ext cx="696260" cy="7153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8" name="Google Shape;108;p7"/>
          <p:cNvSpPr txBox="1"/>
          <p:nvPr/>
        </p:nvSpPr>
        <p:spPr>
          <a:xfrm>
            <a:off x="1517611" y="3561100"/>
            <a:ext cx="6868091" cy="11430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determines the sex of a child 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3667581" y="5686957"/>
            <a:ext cx="4765294" cy="570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15" name="Google Shape;115;p8"/>
          <p:cNvGrpSpPr/>
          <p:nvPr/>
        </p:nvGrpSpPr>
        <p:grpSpPr>
          <a:xfrm>
            <a:off x="-74262" y="6205459"/>
            <a:ext cx="12248975" cy="755705"/>
            <a:chOff x="-1" y="-1"/>
            <a:chExt cx="12248974" cy="755704"/>
          </a:xfrm>
        </p:grpSpPr>
        <p:sp>
          <p:nvSpPr>
            <p:cNvPr id="116" name="Google Shape;116;p8"/>
            <p:cNvSpPr/>
            <p:nvPr/>
          </p:nvSpPr>
          <p:spPr>
            <a:xfrm>
              <a:off x="2797115" y="18572"/>
              <a:ext cx="9451858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58514" y="16861"/>
              <a:ext cx="2922821" cy="73884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118" name="Google Shape;118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" y="-1"/>
              <a:ext cx="704329" cy="61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8"/>
            <p:cNvSpPr txBox="1"/>
            <p:nvPr/>
          </p:nvSpPr>
          <p:spPr>
            <a:xfrm>
              <a:off x="696109" y="153868"/>
              <a:ext cx="2223692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120" name="Google Shape;120;p8"/>
          <p:cNvSpPr txBox="1"/>
          <p:nvPr/>
        </p:nvSpPr>
        <p:spPr>
          <a:xfrm>
            <a:off x="300879" y="1954125"/>
            <a:ext cx="8753727" cy="322893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4572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genitalia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male –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scrotum and penis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occupy the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perineum</a:t>
            </a:r>
            <a:endParaRPr b="1" i="0" sz="20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53992" lvl="0" marL="36829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Char char="●"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The testes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(testicles) are combined endocrine and exocrine glands that produce sex hormones and sperm. </a:t>
            </a:r>
            <a:endParaRPr/>
          </a:p>
          <a:p>
            <a:pPr indent="-253992" lvl="0" marL="36829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The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Spermatic Ducts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  <a:p>
            <a:pPr indent="-253992" lvl="0" marL="36829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The</a:t>
            </a:r>
            <a:r>
              <a:rPr b="1" i="0" lang="en-US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Accessory Glands </a:t>
            </a:r>
            <a:endParaRPr b="1" i="0" sz="20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498214" y="298449"/>
            <a:ext cx="5959228" cy="622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Male Reproductive Anatomy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/>
          <p:nvPr>
            <p:ph idx="4294967295" type="sldNum"/>
          </p:nvPr>
        </p:nvSpPr>
        <p:spPr>
          <a:xfrm>
            <a:off x="8940975" y="6324600"/>
            <a:ext cx="245399" cy="375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127" name="Google Shape;127;p9"/>
          <p:cNvSpPr txBox="1"/>
          <p:nvPr>
            <p:ph idx="4294967295" type="title"/>
          </p:nvPr>
        </p:nvSpPr>
        <p:spPr>
          <a:xfrm>
            <a:off x="415925" y="76200"/>
            <a:ext cx="8312150" cy="944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Male Reproductive System</a:t>
            </a:r>
            <a:endParaRPr/>
          </a:p>
        </p:txBody>
      </p:sp>
      <p:sp>
        <p:nvSpPr>
          <p:cNvPr id="128" name="Google Shape;128;p9"/>
          <p:cNvSpPr txBox="1"/>
          <p:nvPr/>
        </p:nvSpPr>
        <p:spPr>
          <a:xfrm>
            <a:off x="3246120" y="6313486"/>
            <a:ext cx="2651763" cy="412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27.11a</a:t>
            </a:r>
            <a:endParaRPr/>
          </a:p>
        </p:txBody>
      </p:sp>
      <p:pic>
        <p:nvPicPr>
          <p:cNvPr descr="image1.jpeg" id="129" name="Google Shape;12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066800"/>
            <a:ext cx="6388100" cy="5240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"/>
          <p:cNvSpPr txBox="1"/>
          <p:nvPr/>
        </p:nvSpPr>
        <p:spPr>
          <a:xfrm>
            <a:off x="1357312" y="5453061"/>
            <a:ext cx="424806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Scrotum</a:t>
            </a:r>
            <a:endParaRPr/>
          </a:p>
        </p:txBody>
      </p:sp>
      <p:sp>
        <p:nvSpPr>
          <p:cNvPr id="131" name="Google Shape;131;p9"/>
          <p:cNvSpPr txBox="1"/>
          <p:nvPr/>
        </p:nvSpPr>
        <p:spPr>
          <a:xfrm>
            <a:off x="1357312" y="6254750"/>
            <a:ext cx="944216" cy="1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 Sagittal section</a:t>
            </a:r>
            <a:endParaRPr/>
          </a:p>
        </p:txBody>
      </p:sp>
      <p:sp>
        <p:nvSpPr>
          <p:cNvPr id="132" name="Google Shape;132;p9"/>
          <p:cNvSpPr txBox="1"/>
          <p:nvPr/>
        </p:nvSpPr>
        <p:spPr>
          <a:xfrm>
            <a:off x="7026275" y="2857500"/>
            <a:ext cx="385317" cy="1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Rectum</a:t>
            </a:r>
            <a:endParaRPr/>
          </a:p>
        </p:txBody>
      </p:sp>
      <p:sp>
        <p:nvSpPr>
          <p:cNvPr id="133" name="Google Shape;133;p9"/>
          <p:cNvSpPr txBox="1"/>
          <p:nvPr/>
        </p:nvSpPr>
        <p:spPr>
          <a:xfrm>
            <a:off x="7026275" y="3816350"/>
            <a:ext cx="718394" cy="1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Prostate gland</a:t>
            </a:r>
            <a:endParaRPr/>
          </a:p>
        </p:txBody>
      </p:sp>
      <p:sp>
        <p:nvSpPr>
          <p:cNvPr id="134" name="Google Shape;134;p9"/>
          <p:cNvSpPr txBox="1"/>
          <p:nvPr/>
        </p:nvSpPr>
        <p:spPr>
          <a:xfrm>
            <a:off x="7026275" y="3608386"/>
            <a:ext cx="803127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Ejaculatory duct</a:t>
            </a:r>
            <a:endParaRPr/>
          </a:p>
        </p:txBody>
      </p:sp>
      <p:sp>
        <p:nvSpPr>
          <p:cNvPr id="135" name="Google Shape;135;p9"/>
          <p:cNvSpPr txBox="1"/>
          <p:nvPr/>
        </p:nvSpPr>
        <p:spPr>
          <a:xfrm>
            <a:off x="1357312" y="4687886"/>
            <a:ext cx="554683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Epididymis</a:t>
            </a:r>
            <a:endParaRPr/>
          </a:p>
        </p:txBody>
      </p:sp>
      <p:sp>
        <p:nvSpPr>
          <p:cNvPr id="136" name="Google Shape;136;p9"/>
          <p:cNvSpPr txBox="1"/>
          <p:nvPr/>
        </p:nvSpPr>
        <p:spPr>
          <a:xfrm>
            <a:off x="1357312" y="3811586"/>
            <a:ext cx="1074192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Ductus (vas) deferens</a:t>
            </a:r>
            <a:endParaRPr/>
          </a:p>
        </p:txBody>
      </p:sp>
      <p:sp>
        <p:nvSpPr>
          <p:cNvPr id="137" name="Google Shape;137;p9"/>
          <p:cNvSpPr txBox="1"/>
          <p:nvPr/>
        </p:nvSpPr>
        <p:spPr>
          <a:xfrm>
            <a:off x="1357312" y="4094161"/>
            <a:ext cx="68441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Shaft of penis</a:t>
            </a:r>
            <a:endParaRPr/>
          </a:p>
        </p:txBody>
      </p:sp>
      <p:sp>
        <p:nvSpPr>
          <p:cNvPr id="138" name="Google Shape;138;p9"/>
          <p:cNvSpPr txBox="1"/>
          <p:nvPr/>
        </p:nvSpPr>
        <p:spPr>
          <a:xfrm>
            <a:off x="1357312" y="4845050"/>
            <a:ext cx="712738" cy="1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Glans of penis</a:t>
            </a:r>
            <a:endParaRPr/>
          </a:p>
        </p:txBody>
      </p:sp>
      <p:sp>
        <p:nvSpPr>
          <p:cNvPr id="139" name="Google Shape;139;p9"/>
          <p:cNvSpPr txBox="1"/>
          <p:nvPr/>
        </p:nvSpPr>
        <p:spPr>
          <a:xfrm>
            <a:off x="1357312" y="5008561"/>
            <a:ext cx="413643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Prepuce</a:t>
            </a:r>
            <a:endParaRPr/>
          </a:p>
        </p:txBody>
      </p:sp>
      <p:sp>
        <p:nvSpPr>
          <p:cNvPr id="140" name="Google Shape;140;p9"/>
          <p:cNvSpPr txBox="1"/>
          <p:nvPr/>
        </p:nvSpPr>
        <p:spPr>
          <a:xfrm>
            <a:off x="1357312" y="4343400"/>
            <a:ext cx="995115" cy="1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Corpus cavernosum</a:t>
            </a:r>
            <a:endParaRPr/>
          </a:p>
        </p:txBody>
      </p:sp>
      <p:sp>
        <p:nvSpPr>
          <p:cNvPr id="141" name="Google Shape;141;p9"/>
          <p:cNvSpPr txBox="1"/>
          <p:nvPr/>
        </p:nvSpPr>
        <p:spPr>
          <a:xfrm>
            <a:off x="7026275" y="3357561"/>
            <a:ext cx="76954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Seminal vesicle</a:t>
            </a:r>
            <a:endParaRPr/>
          </a:p>
        </p:txBody>
      </p:sp>
      <p:sp>
        <p:nvSpPr>
          <p:cNvPr id="142" name="Google Shape;142;p9"/>
          <p:cNvSpPr txBox="1"/>
          <p:nvPr/>
        </p:nvSpPr>
        <p:spPr>
          <a:xfrm>
            <a:off x="7026275" y="3108325"/>
            <a:ext cx="1350616" cy="1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Ampulla of ductus deferens</a:t>
            </a: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1862135" y="5284787"/>
            <a:ext cx="1779590" cy="25241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297" y="2160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1758950" y="5022850"/>
            <a:ext cx="1882775" cy="27940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479" y="2160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9"/>
          <p:cNvCxnSpPr/>
          <p:nvPr/>
        </p:nvCxnSpPr>
        <p:spPr>
          <a:xfrm>
            <a:off x="1985960" y="4772023"/>
            <a:ext cx="1879603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9"/>
          <p:cNvCxnSpPr/>
          <p:nvPr/>
        </p:nvCxnSpPr>
        <p:spPr>
          <a:xfrm>
            <a:off x="2524125" y="3889375"/>
            <a:ext cx="1322388" cy="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9"/>
          <p:cNvCxnSpPr/>
          <p:nvPr/>
        </p:nvCxnSpPr>
        <p:spPr>
          <a:xfrm>
            <a:off x="1868487" y="5094287"/>
            <a:ext cx="911226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p9"/>
          <p:cNvCxnSpPr/>
          <p:nvPr/>
        </p:nvCxnSpPr>
        <p:spPr>
          <a:xfrm>
            <a:off x="2165350" y="4933950"/>
            <a:ext cx="703265" cy="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Google Shape;149;p9"/>
          <p:cNvCxnSpPr/>
          <p:nvPr/>
        </p:nvCxnSpPr>
        <p:spPr>
          <a:xfrm>
            <a:off x="2132010" y="4178298"/>
            <a:ext cx="827089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p9"/>
          <p:cNvCxnSpPr/>
          <p:nvPr/>
        </p:nvCxnSpPr>
        <p:spPr>
          <a:xfrm>
            <a:off x="2417760" y="4425948"/>
            <a:ext cx="579440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p9"/>
          <p:cNvCxnSpPr/>
          <p:nvPr/>
        </p:nvCxnSpPr>
        <p:spPr>
          <a:xfrm>
            <a:off x="2668585" y="3046410"/>
            <a:ext cx="1228728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9"/>
          <p:cNvCxnSpPr/>
          <p:nvPr/>
        </p:nvCxnSpPr>
        <p:spPr>
          <a:xfrm>
            <a:off x="2744785" y="2684461"/>
            <a:ext cx="1339853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p9"/>
          <p:cNvCxnSpPr/>
          <p:nvPr/>
        </p:nvCxnSpPr>
        <p:spPr>
          <a:xfrm flipH="1">
            <a:off x="5205412" y="3174999"/>
            <a:ext cx="1781177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" name="Google Shape;154;p9"/>
          <p:cNvCxnSpPr/>
          <p:nvPr/>
        </p:nvCxnSpPr>
        <p:spPr>
          <a:xfrm flipH="1">
            <a:off x="5380037" y="3425825"/>
            <a:ext cx="1606553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p9"/>
          <p:cNvSpPr/>
          <p:nvPr/>
        </p:nvSpPr>
        <p:spPr>
          <a:xfrm>
            <a:off x="5011737" y="3632200"/>
            <a:ext cx="1974852" cy="26352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3815" y="21600"/>
                </a:lnTo>
                <a:lnTo>
                  <a:pt x="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9"/>
          <p:cNvCxnSpPr/>
          <p:nvPr/>
        </p:nvCxnSpPr>
        <p:spPr>
          <a:xfrm flipH="1">
            <a:off x="6137274" y="2928935"/>
            <a:ext cx="849315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9"/>
          <p:cNvSpPr/>
          <p:nvPr/>
        </p:nvSpPr>
        <p:spPr>
          <a:xfrm>
            <a:off x="5049837" y="3863975"/>
            <a:ext cx="1936752" cy="21114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3814" y="21600"/>
                </a:lnTo>
                <a:lnTo>
                  <a:pt x="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4719637" y="4273550"/>
            <a:ext cx="2266953" cy="98427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4820" y="21600"/>
                </a:lnTo>
                <a:lnTo>
                  <a:pt x="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1855785" y="5284787"/>
            <a:ext cx="1785941" cy="25241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310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1751010" y="5022850"/>
            <a:ext cx="1890715" cy="27940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490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9"/>
          <p:cNvCxnSpPr/>
          <p:nvPr/>
        </p:nvCxnSpPr>
        <p:spPr>
          <a:xfrm>
            <a:off x="1979610" y="4772023"/>
            <a:ext cx="1879603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p9"/>
          <p:cNvCxnSpPr/>
          <p:nvPr/>
        </p:nvCxnSpPr>
        <p:spPr>
          <a:xfrm>
            <a:off x="2517775" y="3889375"/>
            <a:ext cx="1320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p9"/>
          <p:cNvCxnSpPr/>
          <p:nvPr/>
        </p:nvCxnSpPr>
        <p:spPr>
          <a:xfrm>
            <a:off x="1862137" y="5094287"/>
            <a:ext cx="911226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9"/>
          <p:cNvCxnSpPr/>
          <p:nvPr/>
        </p:nvCxnSpPr>
        <p:spPr>
          <a:xfrm>
            <a:off x="2159000" y="4933950"/>
            <a:ext cx="703265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9"/>
          <p:cNvCxnSpPr/>
          <p:nvPr/>
        </p:nvCxnSpPr>
        <p:spPr>
          <a:xfrm>
            <a:off x="2124074" y="4178298"/>
            <a:ext cx="828676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9"/>
          <p:cNvCxnSpPr/>
          <p:nvPr/>
        </p:nvCxnSpPr>
        <p:spPr>
          <a:xfrm>
            <a:off x="2409822" y="4425948"/>
            <a:ext cx="579442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9"/>
          <p:cNvCxnSpPr/>
          <p:nvPr/>
        </p:nvCxnSpPr>
        <p:spPr>
          <a:xfrm>
            <a:off x="2662235" y="3046410"/>
            <a:ext cx="1228728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p9"/>
          <p:cNvCxnSpPr/>
          <p:nvPr/>
        </p:nvCxnSpPr>
        <p:spPr>
          <a:xfrm>
            <a:off x="2738437" y="2684460"/>
            <a:ext cx="1338264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p9"/>
          <p:cNvCxnSpPr/>
          <p:nvPr/>
        </p:nvCxnSpPr>
        <p:spPr>
          <a:xfrm flipH="1">
            <a:off x="5197473" y="3174999"/>
            <a:ext cx="1779591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9"/>
          <p:cNvCxnSpPr/>
          <p:nvPr/>
        </p:nvCxnSpPr>
        <p:spPr>
          <a:xfrm flipH="1">
            <a:off x="5373687" y="3425823"/>
            <a:ext cx="1603378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" name="Google Shape;171;p9"/>
          <p:cNvSpPr/>
          <p:nvPr/>
        </p:nvSpPr>
        <p:spPr>
          <a:xfrm>
            <a:off x="5153025" y="3595687"/>
            <a:ext cx="1833565" cy="7144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3214" y="21600"/>
                </a:lnTo>
                <a:lnTo>
                  <a:pt x="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5146675" y="3595687"/>
            <a:ext cx="1830390" cy="7144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3224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5005387" y="3632200"/>
            <a:ext cx="1971677" cy="26352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3825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p9"/>
          <p:cNvCxnSpPr/>
          <p:nvPr/>
        </p:nvCxnSpPr>
        <p:spPr>
          <a:xfrm flipH="1">
            <a:off x="6129337" y="2928936"/>
            <a:ext cx="84772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" name="Google Shape;175;p9"/>
          <p:cNvSpPr/>
          <p:nvPr/>
        </p:nvSpPr>
        <p:spPr>
          <a:xfrm>
            <a:off x="5041900" y="3863975"/>
            <a:ext cx="1935165" cy="21114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3823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7026275" y="4586286"/>
            <a:ext cx="374055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Urethra</a:t>
            </a: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4394200" y="3911600"/>
            <a:ext cx="2592390" cy="74295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3392" y="21600"/>
                </a:lnTo>
                <a:lnTo>
                  <a:pt x="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4387850" y="3911600"/>
            <a:ext cx="2589215" cy="74295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3394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4711700" y="4273550"/>
            <a:ext cx="2265365" cy="98427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4832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3314700" y="3470275"/>
            <a:ext cx="1031875" cy="6985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2744785" y="3416300"/>
            <a:ext cx="1096965" cy="4445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3308350" y="3470275"/>
            <a:ext cx="1030288" cy="6985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2738435" y="3416300"/>
            <a:ext cx="1096965" cy="5397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1357312" y="4505325"/>
            <a:ext cx="1000473" cy="1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Corpus spongiosum</a:t>
            </a:r>
            <a:endParaRPr/>
          </a:p>
        </p:txBody>
      </p:sp>
      <p:cxnSp>
        <p:nvCxnSpPr>
          <p:cNvPr id="185" name="Google Shape;185;p9"/>
          <p:cNvCxnSpPr/>
          <p:nvPr/>
        </p:nvCxnSpPr>
        <p:spPr>
          <a:xfrm>
            <a:off x="2420936" y="4587875"/>
            <a:ext cx="728666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p9"/>
          <p:cNvCxnSpPr/>
          <p:nvPr/>
        </p:nvCxnSpPr>
        <p:spPr>
          <a:xfrm>
            <a:off x="2414585" y="4587875"/>
            <a:ext cx="727078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p9"/>
          <p:cNvSpPr txBox="1"/>
          <p:nvPr/>
        </p:nvSpPr>
        <p:spPr>
          <a:xfrm>
            <a:off x="2327275" y="2606599"/>
            <a:ext cx="379661" cy="228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Urinary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bladder</a:t>
            </a:r>
            <a:endParaRPr/>
          </a:p>
        </p:txBody>
      </p:sp>
      <p:sp>
        <p:nvSpPr>
          <p:cNvPr id="188" name="Google Shape;188;p9"/>
          <p:cNvSpPr txBox="1"/>
          <p:nvPr/>
        </p:nvSpPr>
        <p:spPr>
          <a:xfrm>
            <a:off x="2327275" y="2973313"/>
            <a:ext cx="537915" cy="228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symphysis</a:t>
            </a:r>
            <a:endParaRPr/>
          </a:p>
        </p:txBody>
      </p:sp>
      <p:sp>
        <p:nvSpPr>
          <p:cNvPr id="189" name="Google Shape;189;p9"/>
          <p:cNvSpPr txBox="1"/>
          <p:nvPr/>
        </p:nvSpPr>
        <p:spPr>
          <a:xfrm>
            <a:off x="2327275" y="3340025"/>
            <a:ext cx="368152" cy="228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 of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penis</a:t>
            </a:r>
            <a:endParaRPr/>
          </a:p>
        </p:txBody>
      </p:sp>
      <p:sp>
        <p:nvSpPr>
          <p:cNvPr id="190" name="Google Shape;190;p9"/>
          <p:cNvSpPr txBox="1"/>
          <p:nvPr/>
        </p:nvSpPr>
        <p:spPr>
          <a:xfrm>
            <a:off x="1357312" y="5230811"/>
            <a:ext cx="298798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Testis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7026275" y="4008363"/>
            <a:ext cx="678756" cy="228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Bulbourethral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gland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7026275" y="4289350"/>
            <a:ext cx="870595" cy="228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Bulbospongiosus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</a:t>
            </a: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2268220" y="1017193"/>
            <a:ext cx="4718685" cy="203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/>
          </a:p>
        </p:txBody>
      </p:sp>
      <p:sp>
        <p:nvSpPr>
          <p:cNvPr id="194" name="Google Shape;194;p9"/>
          <p:cNvSpPr txBox="1"/>
          <p:nvPr/>
        </p:nvSpPr>
        <p:spPr>
          <a:xfrm>
            <a:off x="2746718" y="1177110"/>
            <a:ext cx="3333062" cy="241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44444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from: Saladin, Anatomy &amp; Physiology, McGraw Hill, 2018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